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2" r:id="rId5"/>
    <p:sldId id="273" r:id="rId6"/>
    <p:sldId id="258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B194D10-C096-4423-AB2D-DE8CB18DF0B7}">
          <p14:sldIdLst>
            <p14:sldId id="256"/>
          </p14:sldIdLst>
        </p14:section>
        <p14:section name="Pole 등록" id="{D5B9CBEE-3BA7-4D3E-9BEE-C23AB4A75EAA}">
          <p14:sldIdLst>
            <p14:sldId id="257"/>
            <p14:sldId id="270"/>
            <p14:sldId id="272"/>
            <p14:sldId id="273"/>
          </p14:sldIdLst>
        </p14:section>
        <p14:section name="Pole Map (폴 위치정보)" id="{CB18CCB0-498B-442B-B823-04D1043CB1FD}">
          <p14:sldIdLst>
            <p14:sldId id="258"/>
          </p14:sldIdLst>
        </p14:section>
        <p14:section name="Device 정보 설정 DB" id="{2A960C3E-F805-49EC-B8DA-2F9B1C68A3E6}">
          <p14:sldIdLst>
            <p14:sldId id="260"/>
          </p14:sldIdLst>
        </p14:section>
        <p14:section name="= END =" id="{D5D2E30C-051D-4B96-9CF6-BDD0790E88C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7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14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25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0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7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7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5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5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72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3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19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B0326-6BE6-419E-B514-AB4F8124A7A3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F1E0F-A8E3-49B7-850F-FCCB9BE9C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2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3250" y="4862947"/>
            <a:ext cx="9144000" cy="517575"/>
          </a:xfrm>
        </p:spPr>
        <p:txBody>
          <a:bodyPr/>
          <a:lstStyle/>
          <a:p>
            <a:r>
              <a:rPr lang="ko-KR" altLang="en-US"/>
              <a:t>㈜ 인솔드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36295" y="1655546"/>
            <a:ext cx="9192126" cy="85664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/>
              <a:t>월악산</a:t>
            </a:r>
            <a:r>
              <a:rPr lang="ko-KR" altLang="en-US" sz="3600" dirty="0"/>
              <a:t> 국립공원 관제프로그램 수정요청</a:t>
            </a:r>
          </a:p>
        </p:txBody>
      </p:sp>
    </p:spTree>
    <p:extLst>
      <p:ext uri="{BB962C8B-B14F-4D97-AF65-F5344CB8AC3E}">
        <p14:creationId xmlns:p14="http://schemas.microsoft.com/office/powerpoint/2010/main" val="138477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7557A1D-0756-38BD-E903-1F4905D2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2" y="806768"/>
            <a:ext cx="6480398" cy="3854979"/>
          </a:xfrm>
          <a:prstGeom prst="rect">
            <a:avLst/>
          </a:prstGeom>
        </p:spPr>
      </p:pic>
      <p:sp>
        <p:nvSpPr>
          <p:cNvPr id="6" name="한쪽 모서리가 잘린 사각형 5"/>
          <p:cNvSpPr/>
          <p:nvPr/>
        </p:nvSpPr>
        <p:spPr>
          <a:xfrm>
            <a:off x="0" y="203561"/>
            <a:ext cx="12023124" cy="38501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</a:t>
            </a:r>
            <a:r>
              <a:rPr lang="ko-KR" altLang="en-US" dirty="0"/>
              <a:t>관재프로그램</a:t>
            </a:r>
            <a:r>
              <a:rPr lang="en-US" altLang="ko-KR" dirty="0"/>
              <a:t> : </a:t>
            </a:r>
            <a:r>
              <a:rPr lang="ko-KR" altLang="en-US" sz="1800" dirty="0"/>
              <a:t>스마트 시설 종합 상황판 </a:t>
            </a:r>
            <a:r>
              <a:rPr lang="en-US" altLang="ko-KR" sz="1800" dirty="0"/>
              <a:t>UI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변경 내용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33979" y="718503"/>
            <a:ext cx="4862739" cy="255454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[Data base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video_pole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cabon_pole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phone_pole</a:t>
            </a:r>
            <a:r>
              <a:rPr lang="en-US" altLang="ko-KR" sz="1400" b="1" dirty="0"/>
              <a:t>)</a:t>
            </a:r>
            <a:r>
              <a:rPr lang="en-US" altLang="ko-KR" sz="1400" b="1" dirty="0">
                <a:solidFill>
                  <a:srgbClr val="0070C0"/>
                </a:solidFill>
              </a:rPr>
              <a:t>]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생산량</a:t>
            </a:r>
            <a:r>
              <a:rPr lang="en-US" altLang="ko-KR" sz="1200" dirty="0"/>
              <a:t> : </a:t>
            </a:r>
            <a:r>
              <a:rPr lang="ko-KR" altLang="en-US" sz="1200" dirty="0"/>
              <a:t>단위 적용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video_pole</a:t>
            </a:r>
            <a:r>
              <a:rPr lang="en-US" altLang="ko-KR" sz="1200" b="1" dirty="0"/>
              <a:t>), </a:t>
            </a:r>
            <a:r>
              <a:rPr lang="ko-KR" altLang="en-US" sz="1200" b="1" dirty="0" err="1"/>
              <a:t>충전률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%</a:t>
            </a:r>
            <a:r>
              <a:rPr lang="ko-KR" altLang="en-US" sz="1200" b="1" dirty="0"/>
              <a:t>표시</a:t>
            </a:r>
            <a:endParaRPr lang="en-US" altLang="ko-KR" sz="1200" b="1" dirty="0"/>
          </a:p>
          <a:p>
            <a:r>
              <a:rPr lang="en-US" altLang="ko-KR" sz="800" dirty="0"/>
              <a:t>    - </a:t>
            </a:r>
            <a:r>
              <a:rPr lang="ko-KR" altLang="en-US" sz="800" dirty="0"/>
              <a:t>무선 </a:t>
            </a:r>
            <a:r>
              <a:rPr lang="ko-KR" altLang="en-US" sz="800" dirty="0" err="1"/>
              <a:t>영상폴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자리수</a:t>
            </a:r>
            <a:r>
              <a:rPr lang="ko-KR" altLang="en-US" sz="800" dirty="0"/>
              <a:t> </a:t>
            </a:r>
            <a:r>
              <a:rPr lang="en-US" altLang="ko-KR" sz="800" dirty="0"/>
              <a:t>4</a:t>
            </a:r>
            <a:r>
              <a:rPr lang="ko-KR" altLang="en-US" sz="800" dirty="0"/>
              <a:t>이상이 되면 하위단위 지우고 단위변경 </a:t>
            </a:r>
            <a:r>
              <a:rPr lang="en-US" altLang="ko-KR" sz="800" dirty="0" err="1"/>
              <a:t>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Kwh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Mwh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Ghw</a:t>
            </a:r>
            <a:r>
              <a:rPr lang="en-US" altLang="ko-KR" sz="800" dirty="0"/>
              <a:t> )</a:t>
            </a:r>
          </a:p>
          <a:p>
            <a:r>
              <a:rPr lang="en-US" altLang="ko-KR" sz="800" dirty="0"/>
              <a:t>     ex)</a:t>
            </a:r>
            <a:r>
              <a:rPr lang="ko-KR" altLang="en-US" sz="800" dirty="0"/>
              <a:t> </a:t>
            </a:r>
            <a:r>
              <a:rPr lang="en-US" altLang="ko-KR" sz="800" dirty="0"/>
              <a:t>4492257w  =  4,492.25Kw</a:t>
            </a:r>
          </a:p>
          <a:p>
            <a:endParaRPr lang="en-US" altLang="ko-KR" sz="800" dirty="0"/>
          </a:p>
          <a:p>
            <a:r>
              <a:rPr lang="en-US" altLang="ko-KR" sz="1200" dirty="0">
                <a:solidFill>
                  <a:srgbClr val="0070C0"/>
                </a:solidFill>
              </a:rPr>
              <a:t>2. </a:t>
            </a:r>
            <a:r>
              <a:rPr lang="ko-KR" altLang="en-US" sz="1200" dirty="0" err="1">
                <a:solidFill>
                  <a:srgbClr val="0070C0"/>
                </a:solidFill>
              </a:rPr>
              <a:t>단위눈금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지워짐</a:t>
            </a:r>
            <a:r>
              <a:rPr lang="en-US" altLang="ko-KR" sz="1200" dirty="0">
                <a:solidFill>
                  <a:srgbClr val="0070C0"/>
                </a:solidFill>
              </a:rPr>
              <a:t> :   </a:t>
            </a:r>
            <a:r>
              <a:rPr lang="ko-KR" altLang="en-US" sz="1200" dirty="0" err="1">
                <a:solidFill>
                  <a:srgbClr val="0070C0"/>
                </a:solidFill>
              </a:rPr>
              <a:t>누적발전량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cabon_pole</a:t>
            </a:r>
            <a:r>
              <a:rPr lang="en-US" altLang="ko-KR" sz="1200" b="1" dirty="0"/>
              <a:t>)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800" dirty="0"/>
              <a:t> - </a:t>
            </a:r>
            <a:r>
              <a:rPr lang="ko-KR" altLang="en-US" sz="800" dirty="0" err="1"/>
              <a:t>탄소제로폴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ko-KR" altLang="en-US" sz="800" dirty="0" err="1"/>
              <a:t>누적발전량</a:t>
            </a:r>
            <a:r>
              <a:rPr lang="ko-KR" altLang="en-US" sz="800" dirty="0"/>
              <a:t> 단위 눈금 표시 되도록 변경 </a:t>
            </a:r>
            <a:r>
              <a:rPr lang="en-US" altLang="ko-KR" sz="800" dirty="0"/>
              <a:t>(</a:t>
            </a:r>
            <a:r>
              <a:rPr lang="ko-KR" altLang="en-US" sz="800" dirty="0"/>
              <a:t>적산</a:t>
            </a:r>
            <a:r>
              <a:rPr lang="en-US" altLang="ko-KR" sz="800" dirty="0"/>
              <a:t> </a:t>
            </a:r>
            <a:r>
              <a:rPr lang="ko-KR" altLang="en-US" sz="800" dirty="0"/>
              <a:t>단위 변경과 연동</a:t>
            </a:r>
            <a:r>
              <a:rPr lang="en-US" altLang="ko-KR" sz="800" dirty="0"/>
              <a:t>)</a:t>
            </a:r>
            <a:endParaRPr lang="en-US" altLang="ko-KR" sz="800" dirty="0">
              <a:solidFill>
                <a:srgbClr val="0070C0"/>
              </a:solidFill>
            </a:endParaRPr>
          </a:p>
          <a:p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>
                <a:solidFill>
                  <a:srgbClr val="0070C0"/>
                </a:solidFill>
              </a:rPr>
              <a:t>3. </a:t>
            </a:r>
            <a:r>
              <a:rPr lang="ko-KR" altLang="en-US" sz="1200" dirty="0">
                <a:solidFill>
                  <a:srgbClr val="0070C0"/>
                </a:solidFill>
              </a:rPr>
              <a:t>적산단위적용</a:t>
            </a:r>
            <a:r>
              <a:rPr lang="en-US" altLang="ko-KR" sz="1200" dirty="0">
                <a:solidFill>
                  <a:srgbClr val="0070C0"/>
                </a:solidFill>
              </a:rPr>
              <a:t> : 3</a:t>
            </a:r>
            <a:r>
              <a:rPr lang="ko-KR" altLang="en-US" sz="1200" dirty="0">
                <a:solidFill>
                  <a:srgbClr val="0070C0"/>
                </a:solidFill>
              </a:rPr>
              <a:t>자리 </a:t>
            </a:r>
            <a:r>
              <a:rPr lang="en-US" altLang="ko-KR" sz="1200" dirty="0">
                <a:solidFill>
                  <a:srgbClr val="0070C0"/>
                </a:solidFill>
              </a:rPr>
              <a:t>“,” </a:t>
            </a:r>
            <a:r>
              <a:rPr lang="ko-KR" altLang="en-US" sz="1200" dirty="0">
                <a:solidFill>
                  <a:srgbClr val="0070C0"/>
                </a:solidFill>
              </a:rPr>
              <a:t>적용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cabon_pole</a:t>
            </a:r>
            <a:r>
              <a:rPr lang="en-US" altLang="ko-KR" sz="1200" b="1" dirty="0"/>
              <a:t>)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800" dirty="0"/>
              <a:t> - </a:t>
            </a:r>
            <a:r>
              <a:rPr lang="ko-KR" altLang="en-US" sz="800" dirty="0" err="1"/>
              <a:t>탄소제로폴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자리수</a:t>
            </a:r>
            <a:r>
              <a:rPr lang="ko-KR" altLang="en-US" sz="800" dirty="0"/>
              <a:t> </a:t>
            </a:r>
            <a:r>
              <a:rPr lang="en-US" altLang="ko-KR" sz="800" dirty="0"/>
              <a:t>6</a:t>
            </a:r>
            <a:r>
              <a:rPr lang="ko-KR" altLang="en-US" sz="800" dirty="0"/>
              <a:t>자리이상이면 하위단위 지우고 단위변경 </a:t>
            </a:r>
            <a:r>
              <a:rPr lang="en-US" altLang="ko-KR" sz="800" dirty="0" err="1"/>
              <a:t>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Kwh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Mwh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Ghw</a:t>
            </a:r>
            <a:r>
              <a:rPr lang="en-US" altLang="ko-KR" sz="800" dirty="0"/>
              <a:t> )</a:t>
            </a:r>
          </a:p>
          <a:p>
            <a:endParaRPr lang="en-US" altLang="ko-KR" sz="800" dirty="0">
              <a:solidFill>
                <a:srgbClr val="0070C0"/>
              </a:solidFill>
            </a:endParaRPr>
          </a:p>
          <a:p>
            <a:r>
              <a:rPr lang="en-US" altLang="ko-KR" sz="1200" dirty="0">
                <a:solidFill>
                  <a:srgbClr val="0070C0"/>
                </a:solidFill>
              </a:rPr>
              <a:t>4. </a:t>
            </a:r>
            <a:r>
              <a:rPr lang="ko-KR" altLang="en-US" sz="1200" dirty="0">
                <a:solidFill>
                  <a:srgbClr val="0070C0"/>
                </a:solidFill>
              </a:rPr>
              <a:t>적산단위적용</a:t>
            </a:r>
            <a:r>
              <a:rPr lang="en-US" altLang="ko-KR" sz="1200" dirty="0">
                <a:solidFill>
                  <a:srgbClr val="0070C0"/>
                </a:solidFill>
              </a:rPr>
              <a:t> : 3</a:t>
            </a:r>
            <a:r>
              <a:rPr lang="ko-KR" altLang="en-US" sz="1200" dirty="0">
                <a:solidFill>
                  <a:srgbClr val="0070C0"/>
                </a:solidFill>
              </a:rPr>
              <a:t>자리 </a:t>
            </a:r>
            <a:r>
              <a:rPr lang="en-US" altLang="ko-KR" sz="1200" dirty="0">
                <a:solidFill>
                  <a:srgbClr val="0070C0"/>
                </a:solidFill>
              </a:rPr>
              <a:t>“,” </a:t>
            </a:r>
            <a:r>
              <a:rPr lang="ko-KR" altLang="en-US" sz="1200" dirty="0">
                <a:solidFill>
                  <a:srgbClr val="0070C0"/>
                </a:solidFill>
              </a:rPr>
              <a:t>적용 </a:t>
            </a:r>
            <a:r>
              <a:rPr lang="en-US" altLang="ko-KR" sz="1200" b="1" dirty="0"/>
              <a:t>(phone _pole)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800" dirty="0"/>
              <a:t> - </a:t>
            </a:r>
            <a:r>
              <a:rPr lang="ko-KR" altLang="en-US" sz="800" dirty="0" err="1"/>
              <a:t>비상휴대폰충전기폴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자리수</a:t>
            </a:r>
            <a:r>
              <a:rPr lang="ko-KR" altLang="en-US" sz="800" dirty="0"/>
              <a:t> </a:t>
            </a:r>
            <a:r>
              <a:rPr lang="en-US" altLang="ko-KR" sz="800" dirty="0"/>
              <a:t>4</a:t>
            </a:r>
            <a:r>
              <a:rPr lang="ko-KR" altLang="en-US" sz="800" dirty="0"/>
              <a:t>자리이상이면 하위단위 지우고 단위변경 </a:t>
            </a:r>
            <a:r>
              <a:rPr lang="en-US" altLang="ko-KR" sz="800" dirty="0" err="1"/>
              <a:t>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Kwh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Mwh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Ghw</a:t>
            </a:r>
            <a:r>
              <a:rPr lang="en-US" altLang="ko-KR" sz="800" dirty="0"/>
              <a:t> )</a:t>
            </a:r>
            <a:endParaRPr lang="en-US" altLang="ko-KR" sz="800" dirty="0">
              <a:solidFill>
                <a:srgbClr val="0070C0"/>
              </a:solidFill>
            </a:endParaRPr>
          </a:p>
          <a:p>
            <a:endParaRPr lang="en-US" altLang="ko-KR" sz="8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7867" y="5666312"/>
            <a:ext cx="393634" cy="52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⑧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8">
            <a:extLst>
              <a:ext uri="{FF2B5EF4-FFF2-40B4-BE49-F238E27FC236}">
                <a16:creationId xmlns:a16="http://schemas.microsoft.com/office/drawing/2014/main" id="{79E7236C-9DC2-1678-7196-0368036D0E9D}"/>
              </a:ext>
            </a:extLst>
          </p:cNvPr>
          <p:cNvSpPr/>
          <p:nvPr/>
        </p:nvSpPr>
        <p:spPr>
          <a:xfrm>
            <a:off x="2942202" y="1512232"/>
            <a:ext cx="441874" cy="459634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611CA7-36F0-1D75-0744-FA1964E3B284}"/>
              </a:ext>
            </a:extLst>
          </p:cNvPr>
          <p:cNvSpPr txBox="1"/>
          <p:nvPr/>
        </p:nvSpPr>
        <p:spPr>
          <a:xfrm>
            <a:off x="2964620" y="1781651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5FDA7E-9093-E99B-286F-9A8553FFD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9" y="2564805"/>
            <a:ext cx="6523351" cy="392177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508277" y="3729903"/>
            <a:ext cx="551088" cy="1695537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95282" y="4919717"/>
            <a:ext cx="731215" cy="461665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481321" y="5550219"/>
            <a:ext cx="1857432" cy="461665"/>
          </a:xfrm>
          <a:prstGeom prst="round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1235" y="5254686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32691" y="5538553"/>
            <a:ext cx="1857432" cy="473331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81321" y="5905830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③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FE003B-EF3C-3090-E6E4-0C01AF94AE29}"/>
              </a:ext>
            </a:extLst>
          </p:cNvPr>
          <p:cNvSpPr txBox="1"/>
          <p:nvPr/>
        </p:nvSpPr>
        <p:spPr>
          <a:xfrm>
            <a:off x="2481321" y="3629287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②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05B1F-508A-EFBC-7149-89028E423C4E}"/>
              </a:ext>
            </a:extLst>
          </p:cNvPr>
          <p:cNvSpPr txBox="1"/>
          <p:nvPr/>
        </p:nvSpPr>
        <p:spPr>
          <a:xfrm>
            <a:off x="4751307" y="5946481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④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11C00A2A-854E-4983-1D2B-3B11CC57E0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98" y="3262525"/>
            <a:ext cx="4335658" cy="3100891"/>
          </a:xfrm>
          <a:prstGeom prst="rect">
            <a:avLst/>
          </a:prstGeom>
        </p:spPr>
      </p:pic>
      <p:sp>
        <p:nvSpPr>
          <p:cNvPr id="23" name="모서리가 둥근 직사각형 8">
            <a:extLst>
              <a:ext uri="{FF2B5EF4-FFF2-40B4-BE49-F238E27FC236}">
                <a16:creationId xmlns:a16="http://schemas.microsoft.com/office/drawing/2014/main" id="{49B4CF36-0BCE-B586-59F3-1F4F82E58F82}"/>
              </a:ext>
            </a:extLst>
          </p:cNvPr>
          <p:cNvSpPr/>
          <p:nvPr/>
        </p:nvSpPr>
        <p:spPr>
          <a:xfrm>
            <a:off x="8504749" y="3859633"/>
            <a:ext cx="359606" cy="331367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F6BD4F-DD50-2335-AA44-4A5621D728D8}"/>
              </a:ext>
            </a:extLst>
          </p:cNvPr>
          <p:cNvSpPr txBox="1"/>
          <p:nvPr/>
        </p:nvSpPr>
        <p:spPr>
          <a:xfrm>
            <a:off x="8527167" y="4129052"/>
            <a:ext cx="32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③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84FDE07-8DA7-4897-FC2A-3F727CDF2E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323" y="4552617"/>
            <a:ext cx="3657901" cy="1997708"/>
          </a:xfrm>
          <a:prstGeom prst="rect">
            <a:avLst/>
          </a:prstGeom>
        </p:spPr>
      </p:pic>
      <p:sp>
        <p:nvSpPr>
          <p:cNvPr id="27" name="모서리가 둥근 직사각형 8">
            <a:extLst>
              <a:ext uri="{FF2B5EF4-FFF2-40B4-BE49-F238E27FC236}">
                <a16:creationId xmlns:a16="http://schemas.microsoft.com/office/drawing/2014/main" id="{5CCBEE44-B105-0480-0D1B-6F2C8D65B9BA}"/>
              </a:ext>
            </a:extLst>
          </p:cNvPr>
          <p:cNvSpPr/>
          <p:nvPr/>
        </p:nvSpPr>
        <p:spPr>
          <a:xfrm>
            <a:off x="9503920" y="4919717"/>
            <a:ext cx="359606" cy="331367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CC8F6-5E89-516F-EDDB-F72C72F7EFD0}"/>
              </a:ext>
            </a:extLst>
          </p:cNvPr>
          <p:cNvSpPr txBox="1"/>
          <p:nvPr/>
        </p:nvSpPr>
        <p:spPr>
          <a:xfrm>
            <a:off x="9526338" y="5189136"/>
            <a:ext cx="32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④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8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8434E464-EF88-4567-9749-D0BAD6FB4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0" y="774460"/>
            <a:ext cx="9152453" cy="55096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557A1D-0756-38BD-E903-1F4905D27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3" y="774461"/>
            <a:ext cx="5353924" cy="3184876"/>
          </a:xfrm>
          <a:prstGeom prst="rect">
            <a:avLst/>
          </a:prstGeom>
        </p:spPr>
      </p:pic>
      <p:pic>
        <p:nvPicPr>
          <p:cNvPr id="3" name="그림 2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0D079491-FABD-25DF-7264-7F8883A1E7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7" y="2583219"/>
            <a:ext cx="6493316" cy="3903720"/>
          </a:xfrm>
          <a:prstGeom prst="rect">
            <a:avLst/>
          </a:prstGeom>
        </p:spPr>
      </p:pic>
      <p:sp>
        <p:nvSpPr>
          <p:cNvPr id="6" name="한쪽 모서리가 잘린 사각형 5"/>
          <p:cNvSpPr/>
          <p:nvPr/>
        </p:nvSpPr>
        <p:spPr>
          <a:xfrm>
            <a:off x="0" y="203561"/>
            <a:ext cx="12023124" cy="38501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</a:t>
            </a:r>
            <a:r>
              <a:rPr lang="ko-KR" altLang="en-US" dirty="0"/>
              <a:t>관재프로그램</a:t>
            </a:r>
            <a:r>
              <a:rPr lang="en-US" altLang="ko-KR" dirty="0"/>
              <a:t> : </a:t>
            </a:r>
            <a:r>
              <a:rPr lang="ko-KR" altLang="en-US" dirty="0" err="1"/>
              <a:t>무선영상폴</a:t>
            </a:r>
            <a:r>
              <a:rPr lang="en-US" altLang="ko-KR" dirty="0"/>
              <a:t> UI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변경 내용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4614" y="4369163"/>
            <a:ext cx="4862739" cy="236988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[Data base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video_pole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cabon_pole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phone_pole</a:t>
            </a:r>
            <a:r>
              <a:rPr lang="en-US" altLang="ko-KR" sz="1400" b="1" dirty="0"/>
              <a:t>)</a:t>
            </a:r>
            <a:r>
              <a:rPr lang="en-US" altLang="ko-KR" sz="1400" b="1" dirty="0">
                <a:solidFill>
                  <a:srgbClr val="0070C0"/>
                </a:solidFill>
              </a:rPr>
              <a:t>]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단말기 정보 표시</a:t>
            </a:r>
            <a:r>
              <a:rPr lang="en-US" altLang="ko-KR" sz="1200" dirty="0"/>
              <a:t> : </a:t>
            </a:r>
            <a:r>
              <a:rPr lang="ko-KR" altLang="en-US" sz="1200" dirty="0"/>
              <a:t>단위 적용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pole_ui</a:t>
            </a:r>
            <a:r>
              <a:rPr lang="en-US" altLang="ko-KR" sz="1200" b="1" dirty="0"/>
              <a:t>), 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- </a:t>
            </a:r>
            <a:r>
              <a:rPr lang="ko-KR" altLang="en-US" sz="800" dirty="0" err="1">
                <a:solidFill>
                  <a:srgbClr val="0070C0"/>
                </a:solidFill>
              </a:rPr>
              <a:t>충전률</a:t>
            </a:r>
            <a:r>
              <a:rPr lang="ko-KR" altLang="en-US" sz="800" dirty="0">
                <a:solidFill>
                  <a:srgbClr val="0070C0"/>
                </a:solidFill>
              </a:rPr>
              <a:t> </a:t>
            </a:r>
            <a:r>
              <a:rPr lang="en-US" altLang="ko-KR" sz="800" dirty="0">
                <a:solidFill>
                  <a:srgbClr val="0070C0"/>
                </a:solidFill>
              </a:rPr>
              <a:t>%</a:t>
            </a:r>
            <a:r>
              <a:rPr lang="ko-KR" altLang="en-US" sz="800" dirty="0">
                <a:solidFill>
                  <a:srgbClr val="0070C0"/>
                </a:solidFill>
              </a:rPr>
              <a:t>표시</a:t>
            </a:r>
            <a:endParaRPr lang="en-US" altLang="ko-KR" sz="800" dirty="0">
              <a:solidFill>
                <a:srgbClr val="0070C0"/>
              </a:solidFill>
            </a:endParaRPr>
          </a:p>
          <a:p>
            <a:r>
              <a:rPr lang="en-US" altLang="ko-KR" sz="800" dirty="0"/>
              <a:t>    - </a:t>
            </a:r>
            <a:r>
              <a:rPr lang="ko-KR" altLang="en-US" sz="800" dirty="0"/>
              <a:t>무선 </a:t>
            </a:r>
            <a:r>
              <a:rPr lang="ko-KR" altLang="en-US" sz="800" dirty="0" err="1"/>
              <a:t>영상폴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자리수</a:t>
            </a:r>
            <a:r>
              <a:rPr lang="ko-KR" altLang="en-US" sz="800" dirty="0"/>
              <a:t> </a:t>
            </a:r>
            <a:r>
              <a:rPr lang="en-US" altLang="ko-KR" sz="800" dirty="0"/>
              <a:t>4</a:t>
            </a:r>
            <a:r>
              <a:rPr lang="ko-KR" altLang="en-US" sz="800" dirty="0"/>
              <a:t>이상이 되면 하위단위 지우고 단위변경 </a:t>
            </a:r>
            <a:r>
              <a:rPr lang="en-US" altLang="ko-KR" sz="800" dirty="0" err="1"/>
              <a:t>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Kwh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Mwh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Ghw</a:t>
            </a:r>
            <a:r>
              <a:rPr lang="en-US" altLang="ko-KR" sz="800" dirty="0"/>
              <a:t> )</a:t>
            </a:r>
          </a:p>
          <a:p>
            <a:r>
              <a:rPr lang="en-US" altLang="ko-KR" sz="800" dirty="0"/>
              <a:t>    -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pole_ui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screen </a:t>
            </a:r>
            <a:r>
              <a:rPr lang="ko-KR" altLang="en-US" sz="800" dirty="0">
                <a:solidFill>
                  <a:srgbClr val="FF0000"/>
                </a:solidFill>
              </a:rPr>
              <a:t>칼럼 </a:t>
            </a:r>
            <a:r>
              <a:rPr lang="en-US" altLang="ko-KR" sz="800" dirty="0">
                <a:solidFill>
                  <a:srgbClr val="FF0000"/>
                </a:solidFill>
              </a:rPr>
              <a:t>Data 1</a:t>
            </a:r>
            <a:r>
              <a:rPr lang="ko-KR" altLang="en-US" sz="800" dirty="0">
                <a:solidFill>
                  <a:srgbClr val="FF0000"/>
                </a:solidFill>
              </a:rPr>
              <a:t>의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내용을 </a:t>
            </a:r>
            <a:r>
              <a:rPr lang="ko-KR" altLang="en-US" sz="800" dirty="0" err="1">
                <a:solidFill>
                  <a:srgbClr val="FF0000"/>
                </a:solidFill>
              </a:rPr>
              <a:t>무선영상폴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UI</a:t>
            </a:r>
            <a:r>
              <a:rPr lang="ko-KR" altLang="en-US" sz="800" dirty="0">
                <a:solidFill>
                  <a:srgbClr val="FF0000"/>
                </a:solidFill>
              </a:rPr>
              <a:t>에  표시</a:t>
            </a:r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en-US" altLang="ko-KR" sz="800" dirty="0"/>
              <a:t>      (wireless, generation, charge(</a:t>
            </a:r>
            <a:r>
              <a:rPr lang="ko-KR" altLang="en-US" sz="800" dirty="0"/>
              <a:t>생산량</a:t>
            </a:r>
            <a:r>
              <a:rPr lang="en-US" altLang="ko-KR" sz="800" dirty="0"/>
              <a:t>%), bat,</a:t>
            </a:r>
            <a:r>
              <a:rPr lang="ko-KR" altLang="en-US" sz="800" dirty="0"/>
              <a:t> </a:t>
            </a:r>
            <a:r>
              <a:rPr lang="en-US" altLang="ko-KR" sz="800" dirty="0"/>
              <a:t>temp,</a:t>
            </a:r>
            <a:r>
              <a:rPr lang="ko-KR" altLang="en-US" sz="800" dirty="0"/>
              <a:t> </a:t>
            </a:r>
            <a:r>
              <a:rPr lang="en-US" altLang="ko-KR" sz="800" dirty="0" err="1"/>
              <a:t>humi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wind , statistic) </a:t>
            </a:r>
          </a:p>
          <a:p>
            <a:endParaRPr lang="en-US" altLang="ko-KR" sz="8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스마트 시설 종합 상황판 </a:t>
            </a:r>
            <a:r>
              <a:rPr lang="en-US" altLang="ko-KR" sz="1200" dirty="0"/>
              <a:t>UI </a:t>
            </a:r>
            <a:r>
              <a:rPr lang="ko-KR" altLang="en-US" sz="1200" dirty="0"/>
              <a:t>①표시</a:t>
            </a:r>
            <a:r>
              <a:rPr lang="en-US" altLang="ko-KR" sz="1200" dirty="0"/>
              <a:t> : </a:t>
            </a:r>
            <a:r>
              <a:rPr lang="ko-KR" altLang="en-US" sz="1000" dirty="0"/>
              <a:t>단위 적용 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video_pole</a:t>
            </a:r>
            <a:r>
              <a:rPr lang="en-US" altLang="ko-KR" sz="1000" b="1" dirty="0"/>
              <a:t>)</a:t>
            </a:r>
          </a:p>
          <a:p>
            <a:r>
              <a:rPr lang="en-US" altLang="ko-KR" sz="800" dirty="0"/>
              <a:t>    - </a:t>
            </a:r>
            <a:r>
              <a:rPr lang="ko-KR" altLang="en-US" sz="800" dirty="0" err="1"/>
              <a:t>충전률</a:t>
            </a:r>
            <a:r>
              <a:rPr lang="ko-KR" altLang="en-US" sz="800" dirty="0"/>
              <a:t> </a:t>
            </a:r>
            <a:r>
              <a:rPr lang="en-US" altLang="ko-KR" sz="800" dirty="0"/>
              <a:t>%</a:t>
            </a:r>
            <a:r>
              <a:rPr lang="ko-KR" altLang="en-US" sz="800" dirty="0"/>
              <a:t>표시</a:t>
            </a:r>
            <a:endParaRPr lang="en-US" altLang="ko-KR" sz="800" dirty="0"/>
          </a:p>
          <a:p>
            <a:r>
              <a:rPr lang="en-US" altLang="ko-KR" sz="800" dirty="0"/>
              <a:t>    - </a:t>
            </a:r>
            <a:r>
              <a:rPr lang="ko-KR" altLang="en-US" sz="800" dirty="0"/>
              <a:t>무선 </a:t>
            </a:r>
            <a:r>
              <a:rPr lang="ko-KR" altLang="en-US" sz="800" dirty="0" err="1"/>
              <a:t>영상폴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자리수</a:t>
            </a:r>
            <a:r>
              <a:rPr lang="ko-KR" altLang="en-US" sz="800" dirty="0"/>
              <a:t> </a:t>
            </a:r>
            <a:r>
              <a:rPr lang="en-US" altLang="ko-KR" sz="800" dirty="0"/>
              <a:t>4</a:t>
            </a:r>
            <a:r>
              <a:rPr lang="ko-KR" altLang="en-US" sz="800" dirty="0"/>
              <a:t>이상이 되면 하위단위 지우고 단위변경 </a:t>
            </a:r>
            <a:r>
              <a:rPr lang="en-US" altLang="ko-KR" sz="800" dirty="0" err="1"/>
              <a:t>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Kwh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Mwh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Ghw</a:t>
            </a:r>
            <a:r>
              <a:rPr lang="en-US" altLang="ko-KR" sz="800" dirty="0"/>
              <a:t> )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-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video_pole</a:t>
            </a:r>
            <a:r>
              <a:rPr lang="ko-KR" altLang="en-US" sz="800" dirty="0">
                <a:solidFill>
                  <a:srgbClr val="FF0000"/>
                </a:solidFill>
              </a:rPr>
              <a:t>의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내용을 스마트 시설 종합 상황판 </a:t>
            </a:r>
            <a:r>
              <a:rPr lang="en-US" altLang="ko-KR" sz="800" dirty="0">
                <a:solidFill>
                  <a:srgbClr val="FF0000"/>
                </a:solidFill>
              </a:rPr>
              <a:t>UI</a:t>
            </a:r>
            <a:r>
              <a:rPr lang="ko-KR" altLang="en-US" sz="800" dirty="0">
                <a:solidFill>
                  <a:srgbClr val="FF0000"/>
                </a:solidFill>
              </a:rPr>
              <a:t>에  표시</a:t>
            </a:r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en-US" altLang="ko-KR" sz="800" dirty="0"/>
              <a:t>      (wireless, generation, rate(</a:t>
            </a:r>
            <a:r>
              <a:rPr lang="ko-KR" altLang="en-US" sz="800" dirty="0"/>
              <a:t>생산량</a:t>
            </a:r>
            <a:r>
              <a:rPr lang="en-US" altLang="ko-KR" sz="800" dirty="0"/>
              <a:t>), bat, temp, </a:t>
            </a:r>
            <a:r>
              <a:rPr lang="en-US" altLang="ko-KR" sz="800" dirty="0" err="1"/>
              <a:t>humi</a:t>
            </a:r>
            <a:r>
              <a:rPr lang="en-US" altLang="ko-KR" sz="800" dirty="0"/>
              <a:t>, wind, statistic) </a:t>
            </a:r>
          </a:p>
          <a:p>
            <a:endParaRPr lang="en-US" altLang="ko-KR" sz="800" dirty="0"/>
          </a:p>
          <a:p>
            <a:endParaRPr lang="en-US" altLang="ko-KR" sz="800" dirty="0">
              <a:solidFill>
                <a:srgbClr val="0070C0"/>
              </a:solidFill>
            </a:endParaRPr>
          </a:p>
        </p:txBody>
      </p:sp>
      <p:sp>
        <p:nvSpPr>
          <p:cNvPr id="30" name="모서리가 둥근 직사각형 8">
            <a:extLst>
              <a:ext uri="{FF2B5EF4-FFF2-40B4-BE49-F238E27FC236}">
                <a16:creationId xmlns:a16="http://schemas.microsoft.com/office/drawing/2014/main" id="{79E7236C-9DC2-1678-7196-0368036D0E9D}"/>
              </a:ext>
            </a:extLst>
          </p:cNvPr>
          <p:cNvSpPr/>
          <p:nvPr/>
        </p:nvSpPr>
        <p:spPr>
          <a:xfrm>
            <a:off x="2874955" y="1510018"/>
            <a:ext cx="441874" cy="989852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611CA7-36F0-1D75-0744-FA1964E3B284}"/>
              </a:ext>
            </a:extLst>
          </p:cNvPr>
          <p:cNvSpPr txBox="1"/>
          <p:nvPr/>
        </p:nvSpPr>
        <p:spPr>
          <a:xfrm>
            <a:off x="3032888" y="1942488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47014" y="3544840"/>
            <a:ext cx="2765166" cy="2538700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79636" y="3870185"/>
            <a:ext cx="968727" cy="503032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02366" y="3718082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모서리가 둥근 직사각형 7">
            <a:extLst>
              <a:ext uri="{FF2B5EF4-FFF2-40B4-BE49-F238E27FC236}">
                <a16:creationId xmlns:a16="http://schemas.microsoft.com/office/drawing/2014/main" id="{5A36EA5C-2182-7CDB-C478-A669AC97B0F1}"/>
              </a:ext>
            </a:extLst>
          </p:cNvPr>
          <p:cNvSpPr/>
          <p:nvPr/>
        </p:nvSpPr>
        <p:spPr>
          <a:xfrm>
            <a:off x="8288280" y="1411619"/>
            <a:ext cx="2765166" cy="370032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1A0297-A40E-F752-65D4-246379457596}"/>
              </a:ext>
            </a:extLst>
          </p:cNvPr>
          <p:cNvSpPr txBox="1"/>
          <p:nvPr/>
        </p:nvSpPr>
        <p:spPr>
          <a:xfrm>
            <a:off x="8455599" y="1575739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②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7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8434E464-EF88-4567-9749-D0BAD6FB4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0" y="774460"/>
            <a:ext cx="9152453" cy="5509686"/>
          </a:xfrm>
          <a:prstGeom prst="rect">
            <a:avLst/>
          </a:prstGeom>
        </p:spPr>
      </p:pic>
      <p:sp>
        <p:nvSpPr>
          <p:cNvPr id="6" name="한쪽 모서리가 잘린 사각형 5"/>
          <p:cNvSpPr/>
          <p:nvPr/>
        </p:nvSpPr>
        <p:spPr>
          <a:xfrm>
            <a:off x="0" y="203561"/>
            <a:ext cx="12023124" cy="38501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</a:t>
            </a:r>
            <a:r>
              <a:rPr lang="ko-KR" altLang="en-US" dirty="0"/>
              <a:t>관재프로그램</a:t>
            </a:r>
            <a:r>
              <a:rPr lang="en-US" altLang="ko-KR" dirty="0"/>
              <a:t> : </a:t>
            </a:r>
            <a:r>
              <a:rPr lang="ko-KR" altLang="en-US" dirty="0"/>
              <a:t>탄소제로 </a:t>
            </a:r>
            <a:r>
              <a:rPr lang="ko-KR" altLang="en-US" dirty="0" err="1"/>
              <a:t>발전폴</a:t>
            </a:r>
            <a:r>
              <a:rPr lang="en-US" altLang="ko-KR" dirty="0"/>
              <a:t> UI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변경 내용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8">
            <a:extLst>
              <a:ext uri="{FF2B5EF4-FFF2-40B4-BE49-F238E27FC236}">
                <a16:creationId xmlns:a16="http://schemas.microsoft.com/office/drawing/2014/main" id="{79E7236C-9DC2-1678-7196-0368036D0E9D}"/>
              </a:ext>
            </a:extLst>
          </p:cNvPr>
          <p:cNvSpPr/>
          <p:nvPr/>
        </p:nvSpPr>
        <p:spPr>
          <a:xfrm>
            <a:off x="2874955" y="1942488"/>
            <a:ext cx="441874" cy="2964792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611CA7-36F0-1D75-0744-FA1964E3B284}"/>
              </a:ext>
            </a:extLst>
          </p:cNvPr>
          <p:cNvSpPr txBox="1"/>
          <p:nvPr/>
        </p:nvSpPr>
        <p:spPr>
          <a:xfrm>
            <a:off x="3032888" y="1942488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그림 3" descr="텍스트, 모니터, 도로, 블랙이(가) 표시된 사진&#10;&#10;자동 생성된 설명">
            <a:extLst>
              <a:ext uri="{FF2B5EF4-FFF2-40B4-BE49-F238E27FC236}">
                <a16:creationId xmlns:a16="http://schemas.microsoft.com/office/drawing/2014/main" id="{E2CFD9BD-4144-9B91-62E7-21915B380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7" y="3101340"/>
            <a:ext cx="6503520" cy="3611879"/>
          </a:xfrm>
          <a:prstGeom prst="rect">
            <a:avLst/>
          </a:prstGeom>
        </p:spPr>
      </p:pic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D70CCACF-1B69-C00C-824B-07E10DDFA80C}"/>
              </a:ext>
            </a:extLst>
          </p:cNvPr>
          <p:cNvSpPr/>
          <p:nvPr/>
        </p:nvSpPr>
        <p:spPr>
          <a:xfrm>
            <a:off x="1963027" y="4145280"/>
            <a:ext cx="4602480" cy="2324754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EAD40-422C-2BE5-A8BF-D95BC938F4F6}"/>
              </a:ext>
            </a:extLst>
          </p:cNvPr>
          <p:cNvSpPr txBox="1"/>
          <p:nvPr/>
        </p:nvSpPr>
        <p:spPr>
          <a:xfrm>
            <a:off x="1427201" y="4369163"/>
            <a:ext cx="65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3B3D806-1373-A006-4F81-A9A874081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792451"/>
            <a:ext cx="5276088" cy="3483768"/>
          </a:xfrm>
          <a:prstGeom prst="rect">
            <a:avLst/>
          </a:prstGeom>
        </p:spPr>
      </p:pic>
      <p:sp>
        <p:nvSpPr>
          <p:cNvPr id="21" name="모서리가 둥근 직사각형 7">
            <a:extLst>
              <a:ext uri="{FF2B5EF4-FFF2-40B4-BE49-F238E27FC236}">
                <a16:creationId xmlns:a16="http://schemas.microsoft.com/office/drawing/2014/main" id="{5A36EA5C-2182-7CDB-C478-A669AC97B0F1}"/>
              </a:ext>
            </a:extLst>
          </p:cNvPr>
          <p:cNvSpPr/>
          <p:nvPr/>
        </p:nvSpPr>
        <p:spPr>
          <a:xfrm>
            <a:off x="8288280" y="1411619"/>
            <a:ext cx="1488180" cy="370032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1A0297-A40E-F752-65D4-246379457596}"/>
              </a:ext>
            </a:extLst>
          </p:cNvPr>
          <p:cNvSpPr txBox="1"/>
          <p:nvPr/>
        </p:nvSpPr>
        <p:spPr>
          <a:xfrm>
            <a:off x="9091832" y="1711655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③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5759" y="3891410"/>
            <a:ext cx="4862739" cy="280076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[Data base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video_pole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cabon_pole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phone_pole</a:t>
            </a:r>
            <a:r>
              <a:rPr lang="en-US" altLang="ko-KR" sz="1400" b="1" dirty="0"/>
              <a:t>)</a:t>
            </a:r>
            <a:r>
              <a:rPr lang="en-US" altLang="ko-KR" sz="1400" b="1" dirty="0">
                <a:solidFill>
                  <a:srgbClr val="0070C0"/>
                </a:solidFill>
              </a:rPr>
              <a:t>]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단말기 정보 표시</a:t>
            </a:r>
            <a:r>
              <a:rPr lang="en-US" altLang="ko-KR" sz="1200" dirty="0"/>
              <a:t> : </a:t>
            </a:r>
            <a:r>
              <a:rPr lang="ko-KR" altLang="en-US" sz="1200" dirty="0"/>
              <a:t>단위 적용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pole_ui</a:t>
            </a:r>
            <a:r>
              <a:rPr lang="en-US" altLang="ko-KR" sz="1200" b="1" dirty="0"/>
              <a:t>), 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- </a:t>
            </a:r>
            <a:r>
              <a:rPr lang="ko-KR" altLang="en-US" sz="800" dirty="0" err="1">
                <a:solidFill>
                  <a:srgbClr val="0070C0"/>
                </a:solidFill>
              </a:rPr>
              <a:t>충전률</a:t>
            </a:r>
            <a:r>
              <a:rPr lang="ko-KR" altLang="en-US" sz="800" dirty="0">
                <a:solidFill>
                  <a:srgbClr val="0070C0"/>
                </a:solidFill>
              </a:rPr>
              <a:t> </a:t>
            </a:r>
            <a:r>
              <a:rPr lang="en-US" altLang="ko-KR" sz="800" dirty="0">
                <a:solidFill>
                  <a:srgbClr val="0070C0"/>
                </a:solidFill>
              </a:rPr>
              <a:t>%</a:t>
            </a:r>
            <a:r>
              <a:rPr lang="ko-KR" altLang="en-US" sz="800" dirty="0">
                <a:solidFill>
                  <a:srgbClr val="0070C0"/>
                </a:solidFill>
              </a:rPr>
              <a:t>표시</a:t>
            </a:r>
            <a:endParaRPr lang="en-US" altLang="ko-KR" sz="800" dirty="0">
              <a:solidFill>
                <a:srgbClr val="0070C0"/>
              </a:solidFill>
            </a:endParaRPr>
          </a:p>
          <a:p>
            <a:r>
              <a:rPr lang="en-US" altLang="ko-KR" sz="800" dirty="0"/>
              <a:t>    -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pole_ui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screen </a:t>
            </a:r>
            <a:r>
              <a:rPr lang="ko-KR" altLang="en-US" sz="800" dirty="0">
                <a:solidFill>
                  <a:srgbClr val="FF0000"/>
                </a:solidFill>
              </a:rPr>
              <a:t>칼럼 </a:t>
            </a:r>
            <a:r>
              <a:rPr lang="en-US" altLang="ko-KR" sz="800" dirty="0">
                <a:solidFill>
                  <a:srgbClr val="FF0000"/>
                </a:solidFill>
              </a:rPr>
              <a:t>Data 2</a:t>
            </a:r>
            <a:r>
              <a:rPr lang="ko-KR" altLang="en-US" sz="800" dirty="0">
                <a:solidFill>
                  <a:srgbClr val="FF0000"/>
                </a:solidFill>
              </a:rPr>
              <a:t>의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내용을 탄소제로 </a:t>
            </a:r>
            <a:r>
              <a:rPr lang="ko-KR" altLang="en-US" sz="800" dirty="0" err="1">
                <a:solidFill>
                  <a:srgbClr val="FF0000"/>
                </a:solidFill>
              </a:rPr>
              <a:t>발전폴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UI</a:t>
            </a:r>
            <a:r>
              <a:rPr lang="ko-KR" altLang="en-US" sz="800" dirty="0">
                <a:solidFill>
                  <a:srgbClr val="FF0000"/>
                </a:solidFill>
              </a:rPr>
              <a:t>에  표시</a:t>
            </a:r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en-US" altLang="ko-KR" sz="800" dirty="0"/>
              <a:t>      (</a:t>
            </a:r>
            <a:r>
              <a:rPr lang="en-US" altLang="ko-KR" sz="800" dirty="0" err="1"/>
              <a:t>bathour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wireless, error, temp,</a:t>
            </a:r>
            <a:r>
              <a:rPr lang="ko-KR" altLang="en-US" sz="800" dirty="0"/>
              <a:t> </a:t>
            </a:r>
            <a:r>
              <a:rPr lang="en-US" altLang="ko-KR" sz="800" dirty="0" err="1"/>
              <a:t>humi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wind, generation, charge(</a:t>
            </a:r>
            <a:r>
              <a:rPr lang="ko-KR" altLang="en-US" sz="800" dirty="0"/>
              <a:t>생산량</a:t>
            </a:r>
            <a:r>
              <a:rPr lang="en-US" altLang="ko-KR" sz="800" dirty="0"/>
              <a:t>%), statistic) </a:t>
            </a:r>
          </a:p>
          <a:p>
            <a:endParaRPr lang="en-US" altLang="ko-KR" sz="8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스마트 시설 종합 상황판 </a:t>
            </a:r>
            <a:r>
              <a:rPr lang="en-US" altLang="ko-KR" sz="1200" dirty="0"/>
              <a:t>UI </a:t>
            </a:r>
            <a:r>
              <a:rPr lang="ko-KR" altLang="en-US" sz="1200" dirty="0"/>
              <a:t>③표시</a:t>
            </a:r>
            <a:r>
              <a:rPr lang="en-US" altLang="ko-KR" sz="1200" dirty="0"/>
              <a:t> : </a:t>
            </a:r>
            <a:r>
              <a:rPr lang="ko-KR" altLang="en-US" sz="1000" dirty="0"/>
              <a:t>단위 적용 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cabon_pole</a:t>
            </a:r>
            <a:r>
              <a:rPr lang="en-US" altLang="ko-KR" sz="1000" b="1" dirty="0"/>
              <a:t>)</a:t>
            </a:r>
          </a:p>
          <a:p>
            <a:r>
              <a:rPr lang="en-US" altLang="ko-KR" sz="800" dirty="0"/>
              <a:t>   - </a:t>
            </a:r>
            <a:r>
              <a:rPr lang="ko-KR" altLang="en-US" sz="800" dirty="0"/>
              <a:t>탄소제로 </a:t>
            </a:r>
            <a:r>
              <a:rPr lang="ko-KR" altLang="en-US" sz="800" dirty="0" err="1"/>
              <a:t>발전폴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자리수</a:t>
            </a:r>
            <a:r>
              <a:rPr lang="ko-KR" altLang="en-US" sz="800" dirty="0"/>
              <a:t> </a:t>
            </a:r>
            <a:r>
              <a:rPr lang="en-US" altLang="ko-KR" sz="800" dirty="0"/>
              <a:t>6</a:t>
            </a:r>
            <a:r>
              <a:rPr lang="ko-KR" altLang="en-US" sz="800" dirty="0"/>
              <a:t>이상이 되면 하위단위 지우고 단위변경 </a:t>
            </a:r>
            <a:endParaRPr lang="en-US" altLang="ko-KR" sz="800" dirty="0"/>
          </a:p>
          <a:p>
            <a:r>
              <a:rPr lang="en-US" altLang="ko-KR" sz="800" dirty="0"/>
              <a:t>      ( </a:t>
            </a:r>
            <a:r>
              <a:rPr lang="en-US" altLang="ko-KR" sz="800" dirty="0" err="1"/>
              <a:t>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Kwh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Mwh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Ghw</a:t>
            </a:r>
            <a:r>
              <a:rPr lang="en-US" altLang="ko-KR" sz="800" dirty="0"/>
              <a:t> )</a:t>
            </a:r>
          </a:p>
          <a:p>
            <a:r>
              <a:rPr lang="en-US" altLang="ko-KR" sz="800" dirty="0"/>
              <a:t>      ( </a:t>
            </a:r>
            <a:r>
              <a:rPr lang="ko-KR" altLang="en-US" sz="800" dirty="0" err="1"/>
              <a:t>탄소저감량</a:t>
            </a:r>
            <a:r>
              <a:rPr lang="ko-KR" altLang="en-US" sz="800" dirty="0"/>
              <a:t> </a:t>
            </a:r>
            <a:r>
              <a:rPr lang="en-US" altLang="ko-KR" sz="800" dirty="0"/>
              <a:t>kgCO2  =&gt; tCO2 =&gt; mtCO2 )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-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cabon_pole</a:t>
            </a:r>
            <a:r>
              <a:rPr lang="ko-KR" altLang="en-US" sz="800" dirty="0">
                <a:solidFill>
                  <a:srgbClr val="FF0000"/>
                </a:solidFill>
              </a:rPr>
              <a:t>의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내용을 스마트 시설 종합 상황판 의 </a:t>
            </a:r>
            <a:r>
              <a:rPr lang="ko-KR" altLang="en-US" sz="800" dirty="0" err="1">
                <a:solidFill>
                  <a:srgbClr val="FF0000"/>
                </a:solidFill>
              </a:rPr>
              <a:t>탄소제로발전폴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UI</a:t>
            </a:r>
            <a:r>
              <a:rPr lang="ko-KR" altLang="en-US" sz="800" dirty="0">
                <a:solidFill>
                  <a:srgbClr val="FF0000"/>
                </a:solidFill>
              </a:rPr>
              <a:t>에  표시</a:t>
            </a:r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en-US" altLang="ko-KR" sz="800" dirty="0"/>
              <a:t>      (generation, usage, statistic) </a:t>
            </a:r>
          </a:p>
          <a:p>
            <a:endParaRPr lang="en-US" altLang="ko-KR" sz="800" dirty="0"/>
          </a:p>
          <a:p>
            <a:r>
              <a:rPr lang="en-US" altLang="ko-KR" sz="1200" b="1" dirty="0"/>
              <a:t>5. </a:t>
            </a:r>
            <a:r>
              <a:rPr lang="ko-KR" altLang="en-US" sz="1200" b="1" dirty="0"/>
              <a:t>탄소제로 </a:t>
            </a:r>
            <a:r>
              <a:rPr lang="ko-KR" altLang="en-US" sz="1200" b="1" dirty="0" err="1"/>
              <a:t>발전폴</a:t>
            </a:r>
            <a:r>
              <a:rPr lang="ko-KR" altLang="en-US" sz="1200" b="1" dirty="0"/>
              <a:t> 누적 </a:t>
            </a:r>
            <a:r>
              <a:rPr lang="en-US" altLang="ko-KR" sz="1200" b="1" dirty="0"/>
              <a:t>Data</a:t>
            </a:r>
          </a:p>
          <a:p>
            <a:r>
              <a:rPr lang="en-US" altLang="ko-KR" sz="800" dirty="0"/>
              <a:t>    -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pole_ui_total</a:t>
            </a:r>
            <a:r>
              <a:rPr lang="ko-KR" altLang="en-US" sz="800" dirty="0">
                <a:solidFill>
                  <a:srgbClr val="FF0000"/>
                </a:solidFill>
              </a:rPr>
              <a:t>의</a:t>
            </a:r>
            <a:r>
              <a:rPr lang="en-US" altLang="ko-KR" sz="800" dirty="0">
                <a:solidFill>
                  <a:srgbClr val="FF0000"/>
                </a:solidFill>
              </a:rPr>
              <a:t> screen</a:t>
            </a:r>
            <a:r>
              <a:rPr lang="ko-KR" altLang="en-US" sz="800" dirty="0">
                <a:solidFill>
                  <a:srgbClr val="FF0000"/>
                </a:solidFill>
              </a:rPr>
              <a:t> 칼럼 </a:t>
            </a:r>
            <a:r>
              <a:rPr lang="en-US" altLang="ko-KR" sz="800" dirty="0">
                <a:solidFill>
                  <a:srgbClr val="FF0000"/>
                </a:solidFill>
              </a:rPr>
              <a:t>2</a:t>
            </a:r>
            <a:r>
              <a:rPr lang="ko-KR" altLang="en-US" sz="800" dirty="0">
                <a:solidFill>
                  <a:srgbClr val="FF0000"/>
                </a:solidFill>
              </a:rPr>
              <a:t> 내용을 탄소제로 </a:t>
            </a:r>
            <a:r>
              <a:rPr lang="ko-KR" altLang="en-US" sz="800" dirty="0" err="1">
                <a:solidFill>
                  <a:srgbClr val="FF0000"/>
                </a:solidFill>
              </a:rPr>
              <a:t>발전폴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UI</a:t>
            </a:r>
            <a:r>
              <a:rPr lang="ko-KR" altLang="en-US" sz="800" dirty="0">
                <a:solidFill>
                  <a:srgbClr val="FF0000"/>
                </a:solidFill>
              </a:rPr>
              <a:t>의 하단부에 표시</a:t>
            </a:r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en-US" altLang="ko-KR" sz="800" dirty="0"/>
              <a:t>      (</a:t>
            </a:r>
            <a:r>
              <a:rPr lang="en-US" altLang="ko-KR" sz="800" dirty="0" err="1"/>
              <a:t>usercount</a:t>
            </a:r>
            <a:r>
              <a:rPr lang="en-US" altLang="ko-KR" sz="800" dirty="0"/>
              <a:t>, </a:t>
            </a:r>
            <a:r>
              <a:rPr lang="en-US" altLang="ko-KR" sz="800" dirty="0" err="1"/>
              <a:t>embel</a:t>
            </a:r>
            <a:r>
              <a:rPr lang="en-US" altLang="ko-KR" sz="800" dirty="0"/>
              <a:t>, </a:t>
            </a:r>
            <a:r>
              <a:rPr lang="en-US" altLang="ko-KR" sz="800" dirty="0" err="1"/>
              <a:t>cumulative_charge</a:t>
            </a:r>
            <a:r>
              <a:rPr lang="en-US" altLang="ko-KR" sz="800" dirty="0"/>
              <a:t>, </a:t>
            </a:r>
            <a:r>
              <a:rPr lang="en-US" altLang="ko-KR" sz="800" dirty="0" err="1"/>
              <a:t>cumulative_gen</a:t>
            </a:r>
            <a:r>
              <a:rPr lang="en-US" altLang="ko-KR" sz="800" dirty="0"/>
              <a:t>, </a:t>
            </a:r>
            <a:r>
              <a:rPr lang="en-US" altLang="ko-KR" sz="800" dirty="0" err="1"/>
              <a:t>netzero</a:t>
            </a:r>
            <a:r>
              <a:rPr lang="en-US" altLang="ko-KR" sz="800" dirty="0"/>
              <a:t>, </a:t>
            </a:r>
            <a:r>
              <a:rPr lang="en-US" altLang="ko-KR" sz="800" dirty="0" err="1"/>
              <a:t>cusage</a:t>
            </a:r>
            <a:r>
              <a:rPr lang="en-US" altLang="ko-KR" sz="800" dirty="0"/>
              <a:t>[</a:t>
            </a:r>
            <a:r>
              <a:rPr lang="ko-KR" altLang="en-US" sz="800" dirty="0"/>
              <a:t>기존 아이콘</a:t>
            </a:r>
            <a:r>
              <a:rPr lang="en-US" altLang="ko-KR" sz="800" dirty="0"/>
              <a:t>]) </a:t>
            </a:r>
          </a:p>
          <a:p>
            <a:endParaRPr lang="en-US" altLang="ko-KR" sz="8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2DD07-78CF-DB1E-2F75-6F1E913BF299}"/>
              </a:ext>
            </a:extLst>
          </p:cNvPr>
          <p:cNvSpPr txBox="1"/>
          <p:nvPr/>
        </p:nvSpPr>
        <p:spPr>
          <a:xfrm>
            <a:off x="-132682" y="6396335"/>
            <a:ext cx="65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</a:rPr>
              <a:t>⑤</a:t>
            </a: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831B1C40-E62B-C217-8C8C-B58CC4D614D0}"/>
              </a:ext>
            </a:extLst>
          </p:cNvPr>
          <p:cNvSpPr/>
          <p:nvPr/>
        </p:nvSpPr>
        <p:spPr>
          <a:xfrm>
            <a:off x="35737" y="6508029"/>
            <a:ext cx="6503520" cy="309490"/>
          </a:xfrm>
          <a:prstGeom prst="round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23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8434E464-EF88-4567-9749-D0BAD6FB4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0" y="774460"/>
            <a:ext cx="9152453" cy="5509686"/>
          </a:xfrm>
          <a:prstGeom prst="rect">
            <a:avLst/>
          </a:prstGeom>
        </p:spPr>
      </p:pic>
      <p:sp>
        <p:nvSpPr>
          <p:cNvPr id="6" name="한쪽 모서리가 잘린 사각형 5"/>
          <p:cNvSpPr/>
          <p:nvPr/>
        </p:nvSpPr>
        <p:spPr>
          <a:xfrm>
            <a:off x="0" y="203561"/>
            <a:ext cx="12023124" cy="38501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</a:t>
            </a:r>
            <a:r>
              <a:rPr lang="ko-KR" altLang="en-US" dirty="0"/>
              <a:t>관재프로그램</a:t>
            </a:r>
            <a:r>
              <a:rPr lang="en-US" altLang="ko-KR" dirty="0"/>
              <a:t> : </a:t>
            </a:r>
            <a:r>
              <a:rPr lang="ko-KR" altLang="en-US" dirty="0" err="1"/>
              <a:t>비상휴대폰충전기폴</a:t>
            </a:r>
            <a:r>
              <a:rPr lang="en-US" altLang="ko-KR" dirty="0"/>
              <a:t> UI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변경 내용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8">
            <a:extLst>
              <a:ext uri="{FF2B5EF4-FFF2-40B4-BE49-F238E27FC236}">
                <a16:creationId xmlns:a16="http://schemas.microsoft.com/office/drawing/2014/main" id="{79E7236C-9DC2-1678-7196-0368036D0E9D}"/>
              </a:ext>
            </a:extLst>
          </p:cNvPr>
          <p:cNvSpPr/>
          <p:nvPr/>
        </p:nvSpPr>
        <p:spPr>
          <a:xfrm>
            <a:off x="2874955" y="1942488"/>
            <a:ext cx="441874" cy="2964792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611CA7-36F0-1D75-0744-FA1964E3B284}"/>
              </a:ext>
            </a:extLst>
          </p:cNvPr>
          <p:cNvSpPr txBox="1"/>
          <p:nvPr/>
        </p:nvSpPr>
        <p:spPr>
          <a:xfrm>
            <a:off x="3032888" y="1942488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" name="그림 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C799CB02-95F6-2895-6637-B209D6B05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0" y="2833022"/>
            <a:ext cx="6381600" cy="3821417"/>
          </a:xfrm>
          <a:prstGeom prst="rect">
            <a:avLst/>
          </a:prstGeom>
        </p:spPr>
      </p:pic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D70CCACF-1B69-C00C-824B-07E10DDFA80C}"/>
              </a:ext>
            </a:extLst>
          </p:cNvPr>
          <p:cNvSpPr/>
          <p:nvPr/>
        </p:nvSpPr>
        <p:spPr>
          <a:xfrm>
            <a:off x="1920240" y="3779520"/>
            <a:ext cx="4533900" cy="1556629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EAD40-422C-2BE5-A8BF-D95BC938F4F6}"/>
              </a:ext>
            </a:extLst>
          </p:cNvPr>
          <p:cNvSpPr txBox="1"/>
          <p:nvPr/>
        </p:nvSpPr>
        <p:spPr>
          <a:xfrm>
            <a:off x="1143721" y="4372066"/>
            <a:ext cx="65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6E6AA5-E4C3-86FF-D2DB-0160EABD5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25" y="774460"/>
            <a:ext cx="5260283" cy="32932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1A0297-A40E-F752-65D4-246379457596}"/>
              </a:ext>
            </a:extLst>
          </p:cNvPr>
          <p:cNvSpPr txBox="1"/>
          <p:nvPr/>
        </p:nvSpPr>
        <p:spPr>
          <a:xfrm>
            <a:off x="9091832" y="1711655"/>
            <a:ext cx="39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④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모서리가 둥근 직사각형 7">
            <a:extLst>
              <a:ext uri="{FF2B5EF4-FFF2-40B4-BE49-F238E27FC236}">
                <a16:creationId xmlns:a16="http://schemas.microsoft.com/office/drawing/2014/main" id="{5A36EA5C-2182-7CDB-C478-A669AC97B0F1}"/>
              </a:ext>
            </a:extLst>
          </p:cNvPr>
          <p:cNvSpPr/>
          <p:nvPr/>
        </p:nvSpPr>
        <p:spPr>
          <a:xfrm>
            <a:off x="8347741" y="1360318"/>
            <a:ext cx="1916067" cy="370032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FC209-76C6-6B83-6EBA-B579742AAC5A}"/>
              </a:ext>
            </a:extLst>
          </p:cNvPr>
          <p:cNvSpPr txBox="1"/>
          <p:nvPr/>
        </p:nvSpPr>
        <p:spPr>
          <a:xfrm>
            <a:off x="-52427" y="6342558"/>
            <a:ext cx="65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</a:rPr>
              <a:t>⑤</a:t>
            </a:r>
          </a:p>
        </p:txBody>
      </p: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A8F3282A-1BD3-BA31-A819-64622B219B48}"/>
              </a:ext>
            </a:extLst>
          </p:cNvPr>
          <p:cNvSpPr/>
          <p:nvPr/>
        </p:nvSpPr>
        <p:spPr>
          <a:xfrm>
            <a:off x="65069" y="6418645"/>
            <a:ext cx="6503520" cy="309490"/>
          </a:xfrm>
          <a:prstGeom prst="round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017498" y="3942711"/>
            <a:ext cx="4862739" cy="280076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[Data base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video_pole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cabon_pole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phone_pole</a:t>
            </a:r>
            <a:r>
              <a:rPr lang="en-US" altLang="ko-KR" sz="1400" b="1" dirty="0"/>
              <a:t>)</a:t>
            </a:r>
            <a:r>
              <a:rPr lang="en-US" altLang="ko-KR" sz="1400" b="1" dirty="0">
                <a:solidFill>
                  <a:srgbClr val="0070C0"/>
                </a:solidFill>
              </a:rPr>
              <a:t>]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단말기 정보 표시</a:t>
            </a:r>
            <a:r>
              <a:rPr lang="en-US" altLang="ko-KR" sz="1200" dirty="0"/>
              <a:t> : </a:t>
            </a:r>
            <a:r>
              <a:rPr lang="ko-KR" altLang="en-US" sz="1200" dirty="0"/>
              <a:t>단위 적용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pole_ui</a:t>
            </a:r>
            <a:r>
              <a:rPr lang="en-US" altLang="ko-KR" sz="1200" b="1" dirty="0"/>
              <a:t>), </a:t>
            </a:r>
          </a:p>
          <a:p>
            <a:r>
              <a:rPr lang="en-US" altLang="ko-KR" sz="800" dirty="0">
                <a:solidFill>
                  <a:srgbClr val="0070C0"/>
                </a:solidFill>
              </a:rPr>
              <a:t>    - </a:t>
            </a:r>
            <a:r>
              <a:rPr lang="ko-KR" altLang="en-US" sz="800" dirty="0" err="1">
                <a:solidFill>
                  <a:srgbClr val="0070C0"/>
                </a:solidFill>
              </a:rPr>
              <a:t>충전률</a:t>
            </a:r>
            <a:r>
              <a:rPr lang="ko-KR" altLang="en-US" sz="800" dirty="0">
                <a:solidFill>
                  <a:srgbClr val="0070C0"/>
                </a:solidFill>
              </a:rPr>
              <a:t> </a:t>
            </a:r>
            <a:r>
              <a:rPr lang="en-US" altLang="ko-KR" sz="800" dirty="0">
                <a:solidFill>
                  <a:srgbClr val="0070C0"/>
                </a:solidFill>
              </a:rPr>
              <a:t>%</a:t>
            </a:r>
            <a:r>
              <a:rPr lang="ko-KR" altLang="en-US" sz="800" dirty="0">
                <a:solidFill>
                  <a:srgbClr val="0070C0"/>
                </a:solidFill>
              </a:rPr>
              <a:t>표시</a:t>
            </a:r>
            <a:endParaRPr lang="en-US" altLang="ko-KR" sz="800" dirty="0">
              <a:solidFill>
                <a:srgbClr val="0070C0"/>
              </a:solidFill>
            </a:endParaRPr>
          </a:p>
          <a:p>
            <a:r>
              <a:rPr lang="en-US" altLang="ko-KR" sz="800" dirty="0"/>
              <a:t>    -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pole_ui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screen </a:t>
            </a:r>
            <a:r>
              <a:rPr lang="ko-KR" altLang="en-US" sz="800" dirty="0">
                <a:solidFill>
                  <a:srgbClr val="FF0000"/>
                </a:solidFill>
              </a:rPr>
              <a:t>칼럼 </a:t>
            </a:r>
            <a:r>
              <a:rPr lang="en-US" altLang="ko-KR" sz="800" dirty="0">
                <a:solidFill>
                  <a:srgbClr val="FF0000"/>
                </a:solidFill>
              </a:rPr>
              <a:t>Data 3</a:t>
            </a:r>
            <a:r>
              <a:rPr lang="ko-KR" altLang="en-US" sz="800" dirty="0">
                <a:solidFill>
                  <a:srgbClr val="FF0000"/>
                </a:solidFill>
              </a:rPr>
              <a:t>의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내용을 </a:t>
            </a:r>
            <a:r>
              <a:rPr lang="ko-KR" altLang="en-US" sz="800" dirty="0" err="1">
                <a:solidFill>
                  <a:srgbClr val="FF0000"/>
                </a:solidFill>
              </a:rPr>
              <a:t>비상휴대폰충전기폴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UI</a:t>
            </a:r>
            <a:r>
              <a:rPr lang="ko-KR" altLang="en-US" sz="800" dirty="0">
                <a:solidFill>
                  <a:srgbClr val="FF0000"/>
                </a:solidFill>
              </a:rPr>
              <a:t>에  표시</a:t>
            </a:r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en-US" altLang="ko-KR" sz="800" dirty="0"/>
              <a:t>      (</a:t>
            </a:r>
            <a:r>
              <a:rPr lang="en-US" altLang="ko-KR" sz="800" dirty="0" err="1"/>
              <a:t>bathour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wireless, error, temp,</a:t>
            </a:r>
            <a:r>
              <a:rPr lang="ko-KR" altLang="en-US" sz="800" dirty="0"/>
              <a:t> </a:t>
            </a:r>
            <a:r>
              <a:rPr lang="en-US" altLang="ko-KR" sz="800" dirty="0" err="1"/>
              <a:t>humi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wind, generation, charge(</a:t>
            </a:r>
            <a:r>
              <a:rPr lang="ko-KR" altLang="en-US" sz="800" dirty="0"/>
              <a:t>생산량</a:t>
            </a:r>
            <a:r>
              <a:rPr lang="en-US" altLang="ko-KR" sz="800" dirty="0"/>
              <a:t>%), statistic) </a:t>
            </a:r>
          </a:p>
          <a:p>
            <a:endParaRPr lang="en-US" altLang="ko-KR" sz="8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스마트 시설 종합 상황판 </a:t>
            </a:r>
            <a:r>
              <a:rPr lang="en-US" altLang="ko-KR" sz="1200" dirty="0"/>
              <a:t>UI </a:t>
            </a:r>
            <a:r>
              <a:rPr lang="ko-KR" altLang="en-US" sz="1200" dirty="0"/>
              <a:t>④표시</a:t>
            </a:r>
            <a:r>
              <a:rPr lang="en-US" altLang="ko-KR" sz="1200" dirty="0"/>
              <a:t> : </a:t>
            </a:r>
            <a:r>
              <a:rPr lang="ko-KR" altLang="en-US" sz="1000" dirty="0"/>
              <a:t>단위 적용 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phone_pole</a:t>
            </a:r>
            <a:r>
              <a:rPr lang="en-US" altLang="ko-KR" sz="1000" b="1" dirty="0"/>
              <a:t>)</a:t>
            </a:r>
          </a:p>
          <a:p>
            <a:r>
              <a:rPr lang="en-US" altLang="ko-KR" sz="800" dirty="0"/>
              <a:t>   - </a:t>
            </a:r>
            <a:r>
              <a:rPr lang="ko-KR" altLang="en-US" sz="800" dirty="0" err="1"/>
              <a:t>비상휴대폰충전기폴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자리수</a:t>
            </a:r>
            <a:r>
              <a:rPr lang="ko-KR" altLang="en-US" sz="800" dirty="0"/>
              <a:t> </a:t>
            </a:r>
            <a:r>
              <a:rPr lang="en-US" altLang="ko-KR" sz="800" dirty="0"/>
              <a:t>4</a:t>
            </a:r>
            <a:r>
              <a:rPr lang="ko-KR" altLang="en-US" sz="800" dirty="0"/>
              <a:t>이상이 되면 하위단위 지우고 단위변경 </a:t>
            </a:r>
            <a:endParaRPr lang="en-US" altLang="ko-KR" sz="800" dirty="0"/>
          </a:p>
          <a:p>
            <a:r>
              <a:rPr lang="en-US" altLang="ko-KR" sz="800" dirty="0"/>
              <a:t>     ( </a:t>
            </a:r>
            <a:r>
              <a:rPr lang="en-US" altLang="ko-KR" sz="800" dirty="0" err="1"/>
              <a:t>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Kwh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Mwh</a:t>
            </a:r>
            <a:r>
              <a:rPr lang="en-US" altLang="ko-KR" sz="800" dirty="0"/>
              <a:t> =&gt; </a:t>
            </a:r>
            <a:r>
              <a:rPr lang="en-US" altLang="ko-KR" sz="800" dirty="0" err="1"/>
              <a:t>Ghw</a:t>
            </a:r>
            <a:r>
              <a:rPr lang="en-US" altLang="ko-KR" sz="800" dirty="0"/>
              <a:t> )</a:t>
            </a:r>
          </a:p>
          <a:p>
            <a:r>
              <a:rPr lang="ko-KR" altLang="en-US" sz="800" dirty="0"/>
              <a:t>     </a:t>
            </a:r>
            <a:r>
              <a:rPr lang="en-US" altLang="ko-KR" sz="800" dirty="0"/>
              <a:t>(</a:t>
            </a:r>
            <a:r>
              <a:rPr lang="ko-KR" altLang="en-US" sz="800" dirty="0" err="1"/>
              <a:t>탄소저감량</a:t>
            </a:r>
            <a:r>
              <a:rPr lang="ko-KR" altLang="en-US" sz="800" dirty="0"/>
              <a:t> </a:t>
            </a:r>
            <a:r>
              <a:rPr lang="en-US" altLang="ko-KR" sz="800" dirty="0"/>
              <a:t>kgCO2  =&gt; tCO2 =&gt; mtCO2)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-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phone_pole</a:t>
            </a:r>
            <a:r>
              <a:rPr lang="ko-KR" altLang="en-US" sz="800" dirty="0">
                <a:solidFill>
                  <a:srgbClr val="FF0000"/>
                </a:solidFill>
              </a:rPr>
              <a:t>의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내용을 스마트 시설 종합 상황판의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 err="1">
                <a:solidFill>
                  <a:srgbClr val="FF0000"/>
                </a:solidFill>
              </a:rPr>
              <a:t>비상휴대폰충전기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UI</a:t>
            </a:r>
            <a:r>
              <a:rPr lang="ko-KR" altLang="en-US" sz="800" dirty="0">
                <a:solidFill>
                  <a:srgbClr val="FF0000"/>
                </a:solidFill>
              </a:rPr>
              <a:t>에  표시</a:t>
            </a:r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en-US" altLang="ko-KR" sz="800" dirty="0"/>
              <a:t>      (generation, usage, </a:t>
            </a:r>
            <a:r>
              <a:rPr lang="en-US" altLang="ko-KR" sz="800" dirty="0" err="1"/>
              <a:t>usagecount</a:t>
            </a:r>
            <a:r>
              <a:rPr lang="en-US" altLang="ko-KR" sz="800" dirty="0"/>
              <a:t> , </a:t>
            </a:r>
            <a:r>
              <a:rPr lang="en-US" altLang="ko-KR" sz="800" dirty="0" err="1"/>
              <a:t>netzero</a:t>
            </a:r>
            <a:r>
              <a:rPr lang="en-US" altLang="ko-KR" sz="800" dirty="0"/>
              <a:t>) </a:t>
            </a:r>
          </a:p>
          <a:p>
            <a:endParaRPr lang="en-US" altLang="ko-KR" sz="800" dirty="0"/>
          </a:p>
          <a:p>
            <a:r>
              <a:rPr lang="en-US" altLang="ko-KR" sz="1200" b="1" dirty="0"/>
              <a:t>5. </a:t>
            </a:r>
            <a:r>
              <a:rPr lang="ko-KR" altLang="en-US" sz="1200" b="1" dirty="0" err="1"/>
              <a:t>비상휴대폰충전기</a:t>
            </a:r>
            <a:r>
              <a:rPr lang="ko-KR" altLang="en-US" sz="1200" b="1" dirty="0"/>
              <a:t> 누적 </a:t>
            </a:r>
            <a:r>
              <a:rPr lang="en-US" altLang="ko-KR" sz="1200" b="1" dirty="0"/>
              <a:t>Data</a:t>
            </a:r>
          </a:p>
          <a:p>
            <a:r>
              <a:rPr lang="en-US" altLang="ko-KR" sz="800" dirty="0"/>
              <a:t>    -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pole_ui_total</a:t>
            </a:r>
            <a:r>
              <a:rPr lang="ko-KR" altLang="en-US" sz="800" dirty="0">
                <a:solidFill>
                  <a:srgbClr val="FF0000"/>
                </a:solidFill>
              </a:rPr>
              <a:t>의</a:t>
            </a:r>
            <a:r>
              <a:rPr lang="en-US" altLang="ko-KR" sz="800" dirty="0">
                <a:solidFill>
                  <a:srgbClr val="FF0000"/>
                </a:solidFill>
              </a:rPr>
              <a:t> screen</a:t>
            </a:r>
            <a:r>
              <a:rPr lang="ko-KR" altLang="en-US" sz="800" dirty="0">
                <a:solidFill>
                  <a:srgbClr val="FF0000"/>
                </a:solidFill>
              </a:rPr>
              <a:t> 칼럼 </a:t>
            </a:r>
            <a:r>
              <a:rPr lang="en-US" altLang="ko-KR" sz="800" dirty="0">
                <a:solidFill>
                  <a:srgbClr val="FF0000"/>
                </a:solidFill>
              </a:rPr>
              <a:t>3</a:t>
            </a:r>
            <a:r>
              <a:rPr lang="ko-KR" altLang="en-US" sz="800" dirty="0">
                <a:solidFill>
                  <a:srgbClr val="FF0000"/>
                </a:solidFill>
              </a:rPr>
              <a:t> 내용을 </a:t>
            </a:r>
            <a:r>
              <a:rPr lang="ko-KR" altLang="en-US" sz="800" dirty="0" err="1">
                <a:solidFill>
                  <a:srgbClr val="FF0000"/>
                </a:solidFill>
              </a:rPr>
              <a:t>비상휴대폰충전기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UI</a:t>
            </a:r>
            <a:r>
              <a:rPr lang="ko-KR" altLang="en-US" sz="800" dirty="0">
                <a:solidFill>
                  <a:srgbClr val="FF0000"/>
                </a:solidFill>
              </a:rPr>
              <a:t>의 하단부에 표시</a:t>
            </a:r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en-US" altLang="ko-KR" sz="800" dirty="0"/>
              <a:t>      (</a:t>
            </a:r>
            <a:r>
              <a:rPr lang="en-US" altLang="ko-KR" sz="800" dirty="0" err="1"/>
              <a:t>usercount</a:t>
            </a:r>
            <a:r>
              <a:rPr lang="en-US" altLang="ko-KR" sz="800" dirty="0"/>
              <a:t>, </a:t>
            </a:r>
            <a:r>
              <a:rPr lang="en-US" altLang="ko-KR" sz="800" dirty="0" err="1"/>
              <a:t>embel</a:t>
            </a:r>
            <a:r>
              <a:rPr lang="en-US" altLang="ko-KR" sz="800" dirty="0"/>
              <a:t>, </a:t>
            </a:r>
            <a:r>
              <a:rPr lang="en-US" altLang="ko-KR" sz="800" dirty="0" err="1"/>
              <a:t>cumulative_charge</a:t>
            </a:r>
            <a:r>
              <a:rPr lang="en-US" altLang="ko-KR" sz="800" dirty="0"/>
              <a:t>, </a:t>
            </a:r>
            <a:r>
              <a:rPr lang="en-US" altLang="ko-KR" sz="800" dirty="0" err="1"/>
              <a:t>cumulative_gen</a:t>
            </a:r>
            <a:r>
              <a:rPr lang="en-US" altLang="ko-KR" sz="800" dirty="0"/>
              <a:t>, </a:t>
            </a:r>
            <a:r>
              <a:rPr lang="en-US" altLang="ko-KR" sz="800" dirty="0" err="1"/>
              <a:t>netzero</a:t>
            </a:r>
            <a:r>
              <a:rPr lang="en-US" altLang="ko-KR" sz="800" dirty="0"/>
              <a:t>, </a:t>
            </a:r>
            <a:r>
              <a:rPr lang="en-US" altLang="ko-KR" sz="800" dirty="0" err="1"/>
              <a:t>cusage</a:t>
            </a:r>
            <a:r>
              <a:rPr lang="en-US" altLang="ko-KR" sz="800" dirty="0"/>
              <a:t>[</a:t>
            </a:r>
            <a:r>
              <a:rPr lang="ko-KR" altLang="en-US" sz="800" dirty="0"/>
              <a:t>기존 아이콘</a:t>
            </a:r>
            <a:r>
              <a:rPr lang="en-US" altLang="ko-KR" sz="800" dirty="0"/>
              <a:t>]) </a:t>
            </a:r>
          </a:p>
          <a:p>
            <a:endParaRPr lang="en-US" altLang="ko-KR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07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한쪽 모서리가 잘린 사각형 5"/>
          <p:cNvSpPr/>
          <p:nvPr/>
        </p:nvSpPr>
        <p:spPr>
          <a:xfrm>
            <a:off x="0" y="203561"/>
            <a:ext cx="12023124" cy="38501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</a:t>
            </a:r>
            <a:r>
              <a:rPr lang="ko-KR" altLang="en-US"/>
              <a:t>관제서버 </a:t>
            </a:r>
            <a:r>
              <a:rPr lang="en-US" altLang="ko-KR"/>
              <a:t>Map : </a:t>
            </a:r>
            <a:r>
              <a:rPr lang="ko-KR" altLang="en-US"/>
              <a:t>표출 정보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9487" y="4706429"/>
            <a:ext cx="5715506" cy="1785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   DB </a:t>
            </a:r>
            <a:r>
              <a:rPr lang="en-US" altLang="ko-KR" sz="1200" dirty="0" err="1"/>
              <a:t>device_info</a:t>
            </a:r>
            <a:r>
              <a:rPr lang="en-US" altLang="ko-KR" sz="1200" dirty="0"/>
              <a:t> table </a:t>
            </a:r>
            <a:r>
              <a:rPr lang="ko-KR" altLang="en-US" sz="1200" dirty="0"/>
              <a:t>위치정보 연동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6. </a:t>
            </a:r>
            <a:r>
              <a:rPr lang="ko-KR" altLang="en-US" sz="1200" dirty="0" err="1"/>
              <a:t>무선영상폴</a:t>
            </a:r>
            <a:r>
              <a:rPr lang="ko-KR" altLang="en-US" sz="1200" dirty="0"/>
              <a:t> 위치정보표시 </a:t>
            </a:r>
            <a:r>
              <a:rPr lang="en-US" altLang="ko-KR" sz="1200" dirty="0"/>
              <a:t>: Mouse Over </a:t>
            </a:r>
            <a:r>
              <a:rPr lang="ko-KR" altLang="en-US" sz="1200" dirty="0"/>
              <a:t>정보표시</a:t>
            </a:r>
            <a:r>
              <a:rPr lang="en-US" altLang="ko-KR" sz="1200" dirty="0"/>
              <a:t>(1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r>
              <a:rPr lang="en-US" altLang="ko-KR" sz="1000" dirty="0"/>
              <a:t>    - DB </a:t>
            </a:r>
            <a:r>
              <a:rPr lang="en-US" altLang="ko-KR" sz="1000" dirty="0" err="1"/>
              <a:t>device_info</a:t>
            </a:r>
            <a:r>
              <a:rPr lang="ko-KR" altLang="en-US" sz="1000" dirty="0"/>
              <a:t>의 </a:t>
            </a:r>
            <a:r>
              <a:rPr lang="en-US" altLang="ko-KR" sz="1000" dirty="0"/>
              <a:t>Screen 1</a:t>
            </a:r>
            <a:r>
              <a:rPr lang="ko-KR" altLang="en-US" sz="1000" dirty="0"/>
              <a:t>의 </a:t>
            </a:r>
            <a:r>
              <a:rPr lang="en-US" altLang="ko-KR" sz="1000" dirty="0"/>
              <a:t>location </a:t>
            </a:r>
            <a:r>
              <a:rPr lang="ko-KR" altLang="en-US" sz="1000" dirty="0"/>
              <a:t>해당번호 칼럼의 </a:t>
            </a:r>
            <a:r>
              <a:rPr lang="en-US" altLang="ko-KR" sz="1000" dirty="0"/>
              <a:t>name</a:t>
            </a:r>
            <a:r>
              <a:rPr lang="ko-KR" altLang="en-US" sz="1000" dirty="0"/>
              <a:t>을</a:t>
            </a:r>
            <a:r>
              <a:rPr lang="en-US" altLang="ko-KR" sz="1000" dirty="0"/>
              <a:t> ⑥</a:t>
            </a:r>
            <a:r>
              <a:rPr lang="ko-KR" altLang="en-US" sz="1000" dirty="0"/>
              <a:t>에 표시한다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200" dirty="0"/>
              <a:t>7. </a:t>
            </a:r>
            <a:r>
              <a:rPr lang="ko-KR" altLang="en-US" sz="1200" dirty="0" err="1"/>
              <a:t>탄소제로발전폴</a:t>
            </a:r>
            <a:r>
              <a:rPr lang="ko-KR" altLang="en-US" sz="1200" dirty="0"/>
              <a:t> 위치정보표시 </a:t>
            </a:r>
            <a:r>
              <a:rPr lang="en-US" altLang="ko-KR" sz="1200" dirty="0"/>
              <a:t>: Mouse Over </a:t>
            </a:r>
            <a:r>
              <a:rPr lang="ko-KR" altLang="en-US" sz="1200" dirty="0"/>
              <a:t>정보표시 </a:t>
            </a:r>
            <a:r>
              <a:rPr lang="en-US" altLang="ko-KR" sz="1200" dirty="0"/>
              <a:t>(A1~A6)</a:t>
            </a:r>
          </a:p>
          <a:p>
            <a:r>
              <a:rPr lang="en-US" altLang="ko-KR" sz="1000" dirty="0"/>
              <a:t>    - DB </a:t>
            </a:r>
            <a:r>
              <a:rPr lang="en-US" altLang="ko-KR" sz="1000" dirty="0" err="1"/>
              <a:t>device_info</a:t>
            </a:r>
            <a:r>
              <a:rPr lang="ko-KR" altLang="en-US" sz="1000" dirty="0"/>
              <a:t>의 </a:t>
            </a:r>
            <a:r>
              <a:rPr lang="en-US" altLang="ko-KR" sz="1000" dirty="0"/>
              <a:t>Screen 2</a:t>
            </a:r>
            <a:r>
              <a:rPr lang="ko-KR" altLang="en-US" sz="1000" dirty="0"/>
              <a:t>의 </a:t>
            </a:r>
            <a:r>
              <a:rPr lang="en-US" altLang="ko-KR" sz="1000" dirty="0"/>
              <a:t>location </a:t>
            </a:r>
            <a:r>
              <a:rPr lang="ko-KR" altLang="en-US" sz="1000" dirty="0"/>
              <a:t>해당번호 칼럼의 </a:t>
            </a:r>
            <a:r>
              <a:rPr lang="en-US" altLang="ko-KR" sz="1000" dirty="0"/>
              <a:t>name</a:t>
            </a:r>
            <a:r>
              <a:rPr lang="ko-KR" altLang="en-US" sz="1000" dirty="0"/>
              <a:t>을</a:t>
            </a:r>
            <a:r>
              <a:rPr lang="en-US" altLang="ko-KR" sz="1000" dirty="0"/>
              <a:t> ⑦</a:t>
            </a:r>
            <a:r>
              <a:rPr lang="ko-KR" altLang="en-US" sz="1000" dirty="0"/>
              <a:t>에 표시한다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200" dirty="0"/>
              <a:t>8. </a:t>
            </a:r>
            <a:r>
              <a:rPr lang="ko-KR" altLang="en-US" sz="1200" dirty="0" err="1"/>
              <a:t>비상휴대폰충전기</a:t>
            </a:r>
            <a:r>
              <a:rPr lang="ko-KR" altLang="en-US" sz="1200" dirty="0"/>
              <a:t> 위치정보표시 </a:t>
            </a:r>
            <a:r>
              <a:rPr lang="en-US" altLang="ko-KR" sz="1200" dirty="0"/>
              <a:t>: Mouse Over </a:t>
            </a:r>
            <a:r>
              <a:rPr lang="ko-KR" altLang="en-US" sz="1200" dirty="0"/>
              <a:t>정보표시 </a:t>
            </a:r>
            <a:r>
              <a:rPr lang="en-US" altLang="ko-KR" sz="1200" dirty="0"/>
              <a:t>(B1~B10)</a:t>
            </a:r>
          </a:p>
          <a:p>
            <a:r>
              <a:rPr lang="en-US" altLang="ko-KR" sz="1000" dirty="0"/>
              <a:t>    - DB </a:t>
            </a:r>
            <a:r>
              <a:rPr lang="en-US" altLang="ko-KR" sz="1000" dirty="0" err="1"/>
              <a:t>device_info</a:t>
            </a:r>
            <a:r>
              <a:rPr lang="ko-KR" altLang="en-US" sz="1000" dirty="0"/>
              <a:t>의 </a:t>
            </a:r>
            <a:r>
              <a:rPr lang="en-US" altLang="ko-KR" sz="1000" dirty="0"/>
              <a:t>Screen 3</a:t>
            </a:r>
            <a:r>
              <a:rPr lang="ko-KR" altLang="en-US" sz="1000" dirty="0"/>
              <a:t>의 </a:t>
            </a:r>
            <a:r>
              <a:rPr lang="en-US" altLang="ko-KR" sz="1000" dirty="0"/>
              <a:t>location </a:t>
            </a:r>
            <a:r>
              <a:rPr lang="ko-KR" altLang="en-US" sz="1000" dirty="0"/>
              <a:t>해당번호 칼럼의 </a:t>
            </a:r>
            <a:r>
              <a:rPr lang="en-US" altLang="ko-KR" sz="1000" dirty="0"/>
              <a:t>name</a:t>
            </a:r>
            <a:r>
              <a:rPr lang="ko-KR" altLang="en-US" sz="1000" dirty="0"/>
              <a:t>을</a:t>
            </a:r>
            <a:r>
              <a:rPr lang="en-US" altLang="ko-KR" sz="1000" dirty="0"/>
              <a:t> ⑧</a:t>
            </a:r>
            <a:r>
              <a:rPr lang="ko-KR" altLang="en-US" sz="1000" dirty="0"/>
              <a:t>에 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3" y="699469"/>
            <a:ext cx="5097930" cy="25923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87" y="699469"/>
            <a:ext cx="6218147" cy="3882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3" y="3402737"/>
            <a:ext cx="5097930" cy="3183172"/>
          </a:xfrm>
          <a:prstGeom prst="rect">
            <a:avLst/>
          </a:prstGeom>
        </p:spPr>
      </p:pic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1FD6769E-0379-6BEA-8BB5-021767C2DE69}"/>
              </a:ext>
            </a:extLst>
          </p:cNvPr>
          <p:cNvSpPr/>
          <p:nvPr/>
        </p:nvSpPr>
        <p:spPr>
          <a:xfrm>
            <a:off x="1111857" y="2052935"/>
            <a:ext cx="893698" cy="461665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E7450-D6B4-7046-D876-3794F5F0C154}"/>
              </a:ext>
            </a:extLst>
          </p:cNvPr>
          <p:cNvSpPr txBox="1"/>
          <p:nvPr/>
        </p:nvSpPr>
        <p:spPr>
          <a:xfrm>
            <a:off x="997947" y="2052935"/>
            <a:ext cx="65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⑥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74E041B1-A5AB-E281-8133-0EC0D2C648BF}"/>
              </a:ext>
            </a:extLst>
          </p:cNvPr>
          <p:cNvSpPr/>
          <p:nvPr/>
        </p:nvSpPr>
        <p:spPr>
          <a:xfrm>
            <a:off x="3987579" y="5306593"/>
            <a:ext cx="1389484" cy="1120711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8D366-A41E-BA29-75F6-1A2D62D08480}"/>
              </a:ext>
            </a:extLst>
          </p:cNvPr>
          <p:cNvSpPr txBox="1"/>
          <p:nvPr/>
        </p:nvSpPr>
        <p:spPr>
          <a:xfrm>
            <a:off x="3873669" y="5306593"/>
            <a:ext cx="65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⑦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CC1B3E6D-B550-86F8-813A-91075A71FA05}"/>
              </a:ext>
            </a:extLst>
          </p:cNvPr>
          <p:cNvSpPr/>
          <p:nvPr/>
        </p:nvSpPr>
        <p:spPr>
          <a:xfrm>
            <a:off x="6160934" y="1954244"/>
            <a:ext cx="4321535" cy="2571373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15E04-4E1B-596C-91E7-70DBF8DE36BB}"/>
              </a:ext>
            </a:extLst>
          </p:cNvPr>
          <p:cNvSpPr txBox="1"/>
          <p:nvPr/>
        </p:nvSpPr>
        <p:spPr>
          <a:xfrm>
            <a:off x="6047024" y="1954244"/>
            <a:ext cx="61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⑧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9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한쪽 모서리가 잘린 사각형 5"/>
          <p:cNvSpPr/>
          <p:nvPr/>
        </p:nvSpPr>
        <p:spPr>
          <a:xfrm>
            <a:off x="0" y="203561"/>
            <a:ext cx="12023124" cy="38501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</a:t>
            </a:r>
            <a:r>
              <a:rPr lang="en-US" altLang="ko-KR" dirty="0" err="1"/>
              <a:t>device_info</a:t>
            </a:r>
            <a:r>
              <a:rPr lang="ko-KR" altLang="en-US" dirty="0"/>
              <a:t> </a:t>
            </a:r>
            <a:r>
              <a:rPr lang="en-US" altLang="ko-KR" dirty="0"/>
              <a:t>DB Table</a:t>
            </a:r>
            <a:endParaRPr lang="ko-KR" alt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1170167-28EC-3638-A2E8-ADF16D9B8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1" y="748521"/>
            <a:ext cx="6803143" cy="5905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969BB-ED41-B9EE-D86A-E60940B161BD}"/>
              </a:ext>
            </a:extLst>
          </p:cNvPr>
          <p:cNvSpPr txBox="1"/>
          <p:nvPr/>
        </p:nvSpPr>
        <p:spPr>
          <a:xfrm>
            <a:off x="7033979" y="718503"/>
            <a:ext cx="4862739" cy="32932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[Data base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device_info</a:t>
            </a:r>
            <a:r>
              <a:rPr lang="en-US" altLang="ko-KR" sz="1400" b="1" dirty="0"/>
              <a:t>)</a:t>
            </a:r>
            <a:r>
              <a:rPr lang="en-US" altLang="ko-KR" sz="1400" b="1" dirty="0">
                <a:solidFill>
                  <a:srgbClr val="0070C0"/>
                </a:solidFill>
              </a:rPr>
              <a:t>]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</a:p>
          <a:p>
            <a:r>
              <a:rPr lang="en-US" altLang="ko-KR" sz="1200" dirty="0"/>
              <a:t>1. NO : </a:t>
            </a:r>
            <a:r>
              <a:rPr lang="ko-KR" altLang="en-US" sz="1200" dirty="0"/>
              <a:t>등록 번호</a:t>
            </a:r>
            <a:endParaRPr lang="en-US" altLang="ko-KR" sz="1200" dirty="0"/>
          </a:p>
          <a:p>
            <a:r>
              <a:rPr lang="en-US" altLang="ko-KR" sz="1200" dirty="0">
                <a:solidFill>
                  <a:srgbClr val="0070C0"/>
                </a:solidFill>
              </a:rPr>
              <a:t>2. Server ID : Connect Server ID (</a:t>
            </a:r>
            <a:r>
              <a:rPr lang="en-US" altLang="ko-KR" sz="1200" dirty="0" err="1">
                <a:solidFill>
                  <a:srgbClr val="0070C0"/>
                </a:solidFill>
              </a:rPr>
              <a:t>PoleServerWithUI.exe.config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변경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3. Server Name : </a:t>
            </a:r>
            <a:r>
              <a:rPr lang="ko-KR" altLang="en-US" sz="1200" dirty="0">
                <a:solidFill>
                  <a:srgbClr val="0070C0"/>
                </a:solidFill>
              </a:rPr>
              <a:t>서버 이름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서버 위치</a:t>
            </a:r>
            <a:r>
              <a:rPr lang="en-US" altLang="ko-KR" sz="1200" dirty="0">
                <a:solidFill>
                  <a:srgbClr val="0070C0"/>
                </a:solidFill>
              </a:rPr>
              <a:t>…</a:t>
            </a:r>
            <a:r>
              <a:rPr lang="ko-KR" altLang="en-US" sz="1200" dirty="0">
                <a:solidFill>
                  <a:srgbClr val="0070C0"/>
                </a:solidFill>
              </a:rPr>
              <a:t>  정보 확인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4. </a:t>
            </a:r>
            <a:r>
              <a:rPr lang="en-US" altLang="ko-KR" sz="1200" dirty="0" err="1">
                <a:solidFill>
                  <a:srgbClr val="0070C0"/>
                </a:solidFill>
              </a:rPr>
              <a:t>Mastername</a:t>
            </a:r>
            <a:r>
              <a:rPr lang="en-US" altLang="ko-KR" sz="1200" dirty="0">
                <a:solidFill>
                  <a:srgbClr val="0070C0"/>
                </a:solidFill>
              </a:rPr>
              <a:t> : </a:t>
            </a:r>
            <a:r>
              <a:rPr lang="en-US" altLang="ko-KR" sz="1200" dirty="0" err="1">
                <a:solidFill>
                  <a:srgbClr val="0070C0"/>
                </a:solidFill>
              </a:rPr>
              <a:t>ConnectServer</a:t>
            </a:r>
            <a:r>
              <a:rPr lang="ko-KR" altLang="en-US" sz="1200" dirty="0">
                <a:solidFill>
                  <a:srgbClr val="0070C0"/>
                </a:solidFill>
              </a:rPr>
              <a:t>의</a:t>
            </a:r>
            <a:r>
              <a:rPr lang="en-US" altLang="ko-KR" sz="1200" dirty="0">
                <a:solidFill>
                  <a:srgbClr val="0070C0"/>
                </a:solidFill>
              </a:rPr>
              <a:t> Master</a:t>
            </a:r>
            <a:r>
              <a:rPr lang="ko-KR" altLang="en-US" sz="1200" dirty="0">
                <a:solidFill>
                  <a:srgbClr val="0070C0"/>
                </a:solidFill>
              </a:rPr>
              <a:t>의치정보 표시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/>
              <a:t>5. Screen : </a:t>
            </a:r>
            <a:r>
              <a:rPr lang="ko-KR" altLang="en-US" sz="1200" dirty="0"/>
              <a:t>표출 할 </a:t>
            </a:r>
            <a:r>
              <a:rPr lang="en-US" altLang="ko-KR" sz="1200" dirty="0"/>
              <a:t>UI </a:t>
            </a:r>
            <a:r>
              <a:rPr lang="ko-KR" altLang="en-US" sz="1200" dirty="0"/>
              <a:t>선택 </a:t>
            </a:r>
            <a:r>
              <a:rPr lang="en-US" altLang="ko-KR" sz="1200" dirty="0"/>
              <a:t>(1: </a:t>
            </a:r>
            <a:r>
              <a:rPr lang="ko-KR" altLang="en-US" sz="1200" dirty="0" err="1"/>
              <a:t>영상폴</a:t>
            </a:r>
            <a:r>
              <a:rPr lang="ko-KR" altLang="en-US" sz="1200" dirty="0"/>
              <a:t> </a:t>
            </a:r>
            <a:r>
              <a:rPr lang="en-US" altLang="ko-KR" sz="1200" dirty="0"/>
              <a:t>2: </a:t>
            </a:r>
            <a:r>
              <a:rPr lang="ko-KR" altLang="en-US" sz="1200" dirty="0" err="1"/>
              <a:t>탄소제로폴</a:t>
            </a:r>
            <a:r>
              <a:rPr lang="ko-KR" altLang="en-US" sz="1200" dirty="0"/>
              <a:t> </a:t>
            </a:r>
            <a:r>
              <a:rPr lang="en-US" altLang="ko-KR" sz="1200" dirty="0"/>
              <a:t>3: </a:t>
            </a:r>
            <a:r>
              <a:rPr lang="ko-KR" altLang="en-US" sz="1200" dirty="0" err="1"/>
              <a:t>비상휴대폰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6. type : </a:t>
            </a:r>
            <a:r>
              <a:rPr lang="ko-KR" altLang="en-US" sz="1200" dirty="0"/>
              <a:t>폴 종류 구분</a:t>
            </a:r>
            <a:r>
              <a:rPr lang="en-US" altLang="ko-KR" sz="1200" dirty="0"/>
              <a:t> (</a:t>
            </a:r>
            <a:r>
              <a:rPr lang="ko-KR" altLang="en-US" sz="1200" dirty="0"/>
              <a:t>사용</a:t>
            </a:r>
            <a:r>
              <a:rPr lang="en-US" altLang="ko-KR" sz="1200" dirty="0"/>
              <a:t> </a:t>
            </a:r>
            <a:r>
              <a:rPr lang="ko-KR" altLang="en-US" sz="1200" dirty="0"/>
              <a:t>안함 참고</a:t>
            </a:r>
            <a:r>
              <a:rPr lang="en-US" altLang="ko-KR" sz="1200" dirty="0"/>
              <a:t> </a:t>
            </a:r>
            <a:r>
              <a:rPr lang="ko-KR" altLang="en-US" sz="1200" dirty="0"/>
              <a:t>자료 추후 사용 예정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7. id : Slave </a:t>
            </a:r>
            <a:r>
              <a:rPr lang="ko-KR" altLang="en-US" sz="1200" dirty="0"/>
              <a:t>표시용</a:t>
            </a:r>
            <a:r>
              <a:rPr lang="en-US" altLang="ko-KR" sz="1200" dirty="0"/>
              <a:t> </a:t>
            </a:r>
            <a:r>
              <a:rPr lang="ko-KR" altLang="en-US" sz="1200" dirty="0"/>
              <a:t>라벨 </a:t>
            </a:r>
            <a:r>
              <a:rPr lang="en-US" altLang="ko-KR" sz="1200" dirty="0"/>
              <a:t>(</a:t>
            </a:r>
            <a:r>
              <a:rPr lang="ko-KR" altLang="en-US" sz="1200" dirty="0"/>
              <a:t>관리자용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8.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 : Slave Address</a:t>
            </a:r>
          </a:p>
          <a:p>
            <a:r>
              <a:rPr lang="en-US" altLang="ko-KR" sz="1200" dirty="0"/>
              <a:t>9. name : </a:t>
            </a:r>
            <a:r>
              <a:rPr lang="ko-KR" altLang="en-US" sz="1200" dirty="0">
                <a:solidFill>
                  <a:srgbClr val="FF0000"/>
                </a:solidFill>
              </a:rPr>
              <a:t>폴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정보 </a:t>
            </a:r>
            <a:r>
              <a:rPr lang="en-US" altLang="ko-KR" sz="1200" dirty="0">
                <a:solidFill>
                  <a:srgbClr val="FF0000"/>
                </a:solidFill>
              </a:rPr>
              <a:t>(Mouse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Over</a:t>
            </a:r>
            <a:r>
              <a:rPr lang="ko-KR" altLang="en-US" sz="1200" dirty="0">
                <a:solidFill>
                  <a:srgbClr val="FF0000"/>
                </a:solidFill>
              </a:rPr>
              <a:t> 풍선 도움말표시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/>
              <a:t>10. Location : </a:t>
            </a:r>
            <a:r>
              <a:rPr lang="ko-KR" altLang="en-US" sz="1200" dirty="0"/>
              <a:t>폴 </a:t>
            </a:r>
            <a:r>
              <a:rPr lang="en-US" altLang="ko-KR" sz="1200" dirty="0"/>
              <a:t>MAP(</a:t>
            </a:r>
            <a:r>
              <a:rPr lang="ko-KR" altLang="en-US" sz="1200" dirty="0"/>
              <a:t>번호</a:t>
            </a:r>
            <a:r>
              <a:rPr lang="en-US" altLang="ko-KR" sz="1200" dirty="0"/>
              <a:t>) </a:t>
            </a:r>
            <a:r>
              <a:rPr lang="ko-KR" altLang="en-US" sz="1200" dirty="0"/>
              <a:t>폴 위치</a:t>
            </a:r>
            <a:endParaRPr lang="en-US" altLang="ko-KR" sz="1200" dirty="0"/>
          </a:p>
          <a:p>
            <a:r>
              <a:rPr lang="en-US" altLang="ko-KR" sz="1200" dirty="0"/>
              <a:t>11. Ip : Master IP </a:t>
            </a:r>
          </a:p>
          <a:p>
            <a:r>
              <a:rPr lang="en-US" altLang="ko-KR" sz="1200" dirty="0"/>
              <a:t>12. Port : Master TCP/IP Port</a:t>
            </a:r>
          </a:p>
          <a:p>
            <a:r>
              <a:rPr lang="en-US" altLang="ko-KR" sz="1200" dirty="0"/>
              <a:t>13. Value : </a:t>
            </a:r>
            <a:r>
              <a:rPr lang="ko-KR" altLang="en-US" sz="1200" dirty="0"/>
              <a:t>수신 </a:t>
            </a:r>
            <a:r>
              <a:rPr lang="en-US" altLang="ko-KR" sz="1200" dirty="0"/>
              <a:t>Data </a:t>
            </a:r>
            <a:r>
              <a:rPr lang="ko-KR" altLang="en-US" sz="1200" dirty="0"/>
              <a:t>개수</a:t>
            </a:r>
            <a:endParaRPr lang="en-US" altLang="ko-KR" sz="1200" dirty="0"/>
          </a:p>
          <a:p>
            <a:r>
              <a:rPr lang="en-US" altLang="ko-KR" sz="1200" dirty="0"/>
              <a:t>14. </a:t>
            </a:r>
            <a:r>
              <a:rPr lang="en-US" altLang="ko-KR" sz="1200" dirty="0" err="1"/>
              <a:t>Txdata</a:t>
            </a:r>
            <a:r>
              <a:rPr lang="en-US" altLang="ko-KR" sz="1200" dirty="0"/>
              <a:t> : Slave</a:t>
            </a:r>
            <a:r>
              <a:rPr lang="ko-KR" altLang="en-US" sz="1200" dirty="0"/>
              <a:t>의 </a:t>
            </a:r>
            <a:r>
              <a:rPr lang="en-US" altLang="ko-KR" sz="1200" dirty="0"/>
              <a:t>Data </a:t>
            </a:r>
            <a:r>
              <a:rPr lang="ko-KR" altLang="en-US" sz="1200" dirty="0" err="1"/>
              <a:t>요청시</a:t>
            </a:r>
            <a:r>
              <a:rPr lang="ko-KR" altLang="en-US" sz="1200" dirty="0"/>
              <a:t> 사용 </a:t>
            </a:r>
            <a:r>
              <a:rPr lang="en-US" altLang="ko-KR" sz="1200" dirty="0"/>
              <a:t>Code (HEX ,CRC</a:t>
            </a:r>
            <a:r>
              <a:rPr lang="ko-KR" altLang="en-US" sz="1200" dirty="0"/>
              <a:t>제외</a:t>
            </a:r>
            <a:r>
              <a:rPr lang="en-US" altLang="ko-KR" sz="1200" dirty="0"/>
              <a:t>)</a:t>
            </a:r>
          </a:p>
          <a:p>
            <a:pPr marL="228600" indent="-228600">
              <a:buAutoNum type="arabicPeriod" startAt="6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1718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1038</Words>
  <Application>Microsoft Office PowerPoint</Application>
  <PresentationFormat>와이드스크린</PresentationFormat>
  <Paragraphs>120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hasun</dc:creator>
  <cp:lastModifiedBy>hasun309@daum.net</cp:lastModifiedBy>
  <cp:revision>76</cp:revision>
  <cp:lastPrinted>2022-06-21T11:34:57Z</cp:lastPrinted>
  <dcterms:created xsi:type="dcterms:W3CDTF">2022-06-21T09:15:35Z</dcterms:created>
  <dcterms:modified xsi:type="dcterms:W3CDTF">2023-03-22T09:36:38Z</dcterms:modified>
</cp:coreProperties>
</file>